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8"/>
  </p:notesMasterIdLst>
  <p:sldIdLst>
    <p:sldId id="256" r:id="rId2"/>
    <p:sldId id="257" r:id="rId3"/>
    <p:sldId id="291" r:id="rId4"/>
    <p:sldId id="258" r:id="rId5"/>
    <p:sldId id="259" r:id="rId6"/>
    <p:sldId id="260" r:id="rId7"/>
    <p:sldId id="261" r:id="rId8"/>
    <p:sldId id="262" r:id="rId9"/>
    <p:sldId id="263" r:id="rId10"/>
    <p:sldId id="264" r:id="rId11"/>
    <p:sldId id="297" r:id="rId12"/>
    <p:sldId id="298" r:id="rId13"/>
    <p:sldId id="299" r:id="rId14"/>
    <p:sldId id="300" r:id="rId15"/>
    <p:sldId id="270" r:id="rId16"/>
    <p:sldId id="271" r:id="rId17"/>
    <p:sldId id="268" r:id="rId18"/>
    <p:sldId id="272" r:id="rId19"/>
    <p:sldId id="293" r:id="rId20"/>
    <p:sldId id="274" r:id="rId21"/>
    <p:sldId id="276" r:id="rId22"/>
    <p:sldId id="275" r:id="rId23"/>
    <p:sldId id="289" r:id="rId24"/>
    <p:sldId id="290" r:id="rId25"/>
    <p:sldId id="294" r:id="rId26"/>
    <p:sldId id="295" r:id="rId27"/>
    <p:sldId id="279" r:id="rId28"/>
    <p:sldId id="301" r:id="rId29"/>
    <p:sldId id="280" r:id="rId30"/>
    <p:sldId id="281" r:id="rId31"/>
    <p:sldId id="282" r:id="rId32"/>
    <p:sldId id="283" r:id="rId33"/>
    <p:sldId id="302" r:id="rId34"/>
    <p:sldId id="284" r:id="rId35"/>
    <p:sldId id="285" r:id="rId36"/>
    <p:sldId id="28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24"/>
    <p:restoredTop sz="84571"/>
  </p:normalViewPr>
  <p:slideViewPr>
    <p:cSldViewPr snapToGrid="0" snapToObjects="1">
      <p:cViewPr varScale="1">
        <p:scale>
          <a:sx n="70" d="100"/>
          <a:sy n="70" d="100"/>
        </p:scale>
        <p:origin x="208"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9A5FC-A721-AF4D-B854-D97DE8A77AA0}" type="datetimeFigureOut">
              <a:rPr lang="en-US" smtClean="0"/>
              <a:t>6/1/22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13BE6F-9D46-C64D-973C-C62D21CB5FC3}" type="slidenum">
              <a:rPr lang="en-US" smtClean="0"/>
              <a:t>‹#›</a:t>
            </a:fld>
            <a:endParaRPr lang="en-US"/>
          </a:p>
        </p:txBody>
      </p:sp>
    </p:spTree>
    <p:extLst>
      <p:ext uri="{BB962C8B-B14F-4D97-AF65-F5344CB8AC3E}">
        <p14:creationId xmlns:p14="http://schemas.microsoft.com/office/powerpoint/2010/main" val="2644608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Joint replacement surgery is recommended when all appropriate, non-surgical/ conservative measures have been considered. Take a moment to review which of these have been tried for the treatment of your arthritic joint</a:t>
            </a:r>
          </a:p>
          <a:p>
            <a:endParaRPr lang="en-US" dirty="0"/>
          </a:p>
        </p:txBody>
      </p:sp>
      <p:sp>
        <p:nvSpPr>
          <p:cNvPr id="4" name="Slide Number Placeholder 3"/>
          <p:cNvSpPr>
            <a:spLocks noGrp="1"/>
          </p:cNvSpPr>
          <p:nvPr>
            <p:ph type="sldNum" sz="quarter" idx="5"/>
          </p:nvPr>
        </p:nvSpPr>
        <p:spPr/>
        <p:txBody>
          <a:bodyPr/>
          <a:lstStyle/>
          <a:p>
            <a:fld id="{EB13BE6F-9D46-C64D-973C-C62D21CB5FC3}" type="slidenum">
              <a:rPr lang="en-US" smtClean="0"/>
              <a:t>3</a:t>
            </a:fld>
            <a:endParaRPr lang="en-US"/>
          </a:p>
        </p:txBody>
      </p:sp>
    </p:spTree>
    <p:extLst>
      <p:ext uri="{BB962C8B-B14F-4D97-AF65-F5344CB8AC3E}">
        <p14:creationId xmlns:p14="http://schemas.microsoft.com/office/powerpoint/2010/main" val="3569635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3BE6F-9D46-C64D-973C-C62D21CB5FC3}" type="slidenum">
              <a:rPr lang="en-US" smtClean="0"/>
              <a:t>31</a:t>
            </a:fld>
            <a:endParaRPr lang="en-US"/>
          </a:p>
        </p:txBody>
      </p:sp>
    </p:spTree>
    <p:extLst>
      <p:ext uri="{BB962C8B-B14F-4D97-AF65-F5344CB8AC3E}">
        <p14:creationId xmlns:p14="http://schemas.microsoft.com/office/powerpoint/2010/main" val="2156013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3BE6F-9D46-C64D-973C-C62D21CB5FC3}" type="slidenum">
              <a:rPr lang="en-US" smtClean="0"/>
              <a:t>32</a:t>
            </a:fld>
            <a:endParaRPr lang="en-US"/>
          </a:p>
        </p:txBody>
      </p:sp>
    </p:spTree>
    <p:extLst>
      <p:ext uri="{BB962C8B-B14F-4D97-AF65-F5344CB8AC3E}">
        <p14:creationId xmlns:p14="http://schemas.microsoft.com/office/powerpoint/2010/main" val="2627723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3BE6F-9D46-C64D-973C-C62D21CB5FC3}" type="slidenum">
              <a:rPr lang="en-US" smtClean="0"/>
              <a:t>34</a:t>
            </a:fld>
            <a:endParaRPr lang="en-US"/>
          </a:p>
        </p:txBody>
      </p:sp>
    </p:spTree>
    <p:extLst>
      <p:ext uri="{BB962C8B-B14F-4D97-AF65-F5344CB8AC3E}">
        <p14:creationId xmlns:p14="http://schemas.microsoft.com/office/powerpoint/2010/main" val="1122666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3BE6F-9D46-C64D-973C-C62D21CB5FC3}" type="slidenum">
              <a:rPr lang="en-US" smtClean="0"/>
              <a:t>35</a:t>
            </a:fld>
            <a:endParaRPr lang="en-US"/>
          </a:p>
        </p:txBody>
      </p:sp>
    </p:spTree>
    <p:extLst>
      <p:ext uri="{BB962C8B-B14F-4D97-AF65-F5344CB8AC3E}">
        <p14:creationId xmlns:p14="http://schemas.microsoft.com/office/powerpoint/2010/main" val="1413614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3BE6F-9D46-C64D-973C-C62D21CB5FC3}" type="slidenum">
              <a:rPr lang="en-US" smtClean="0"/>
              <a:t>36</a:t>
            </a:fld>
            <a:endParaRPr lang="en-US"/>
          </a:p>
        </p:txBody>
      </p:sp>
    </p:spTree>
    <p:extLst>
      <p:ext uri="{BB962C8B-B14F-4D97-AF65-F5344CB8AC3E}">
        <p14:creationId xmlns:p14="http://schemas.microsoft.com/office/powerpoint/2010/main" val="387557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t>ALL patients must undergo pre-surgical testing &amp; clearance prior to surgery.</a:t>
            </a:r>
          </a:p>
          <a:p>
            <a:pPr lvl="1"/>
            <a:r>
              <a:rPr lang="en-US" sz="1800" dirty="0"/>
              <a:t>Labs, EKG, clearance by your primary medical doctor</a:t>
            </a:r>
          </a:p>
          <a:p>
            <a:r>
              <a:rPr lang="en-US" sz="2200" dirty="0"/>
              <a:t>Designate a caregiver/ coach (spouse, friend, significant other, relative). They play a very important role in the success of your joint replacement. </a:t>
            </a:r>
          </a:p>
          <a:p>
            <a:pPr lvl="1"/>
            <a:r>
              <a:rPr lang="en-US" sz="1800" dirty="0"/>
              <a:t>Assistance at home for approximately 5 days – 2 weeks after surgery (minimum of 5 days after surgery)</a:t>
            </a:r>
          </a:p>
          <a:p>
            <a:pPr lvl="1"/>
            <a:r>
              <a:rPr lang="en-US" sz="1800" dirty="0"/>
              <a:t>Help monitor medications (pain, anti-nausea, blood thinner)</a:t>
            </a:r>
          </a:p>
          <a:p>
            <a:pPr lvl="1"/>
            <a:r>
              <a:rPr lang="en-US" sz="1800" dirty="0"/>
              <a:t>Prepare meals, monitor activity, communicate with provider</a:t>
            </a:r>
          </a:p>
          <a:p>
            <a:pPr lvl="1"/>
            <a:r>
              <a:rPr lang="en-US" sz="1800" dirty="0"/>
              <a:t>Accompany you to pre &amp; post op visits (we recommend your caregiver attend the pre op visit with your surgeon if at all possible)</a:t>
            </a:r>
          </a:p>
          <a:p>
            <a:r>
              <a:rPr lang="en-US" sz="2200" dirty="0"/>
              <a:t>Complete pre operative Physical Therapy (at any Everett Clinic Location)</a:t>
            </a:r>
          </a:p>
          <a:p>
            <a:pPr lvl="1"/>
            <a:r>
              <a:rPr lang="en-US" sz="1800" dirty="0"/>
              <a:t>To prepare you for post op recovery and rehabilitation and train you on how to use a walker, navigate stairs and other activities of daily living. This can be done at any Everett Clinic PT location. </a:t>
            </a:r>
            <a:endParaRPr lang="en-US" dirty="0"/>
          </a:p>
          <a:p>
            <a:endParaRPr lang="en-US" dirty="0"/>
          </a:p>
        </p:txBody>
      </p:sp>
      <p:sp>
        <p:nvSpPr>
          <p:cNvPr id="4" name="Slide Number Placeholder 3"/>
          <p:cNvSpPr>
            <a:spLocks noGrp="1"/>
          </p:cNvSpPr>
          <p:nvPr>
            <p:ph type="sldNum" sz="quarter" idx="5"/>
          </p:nvPr>
        </p:nvSpPr>
        <p:spPr/>
        <p:txBody>
          <a:bodyPr/>
          <a:lstStyle/>
          <a:p>
            <a:fld id="{EB13BE6F-9D46-C64D-973C-C62D21CB5FC3}" type="slidenum">
              <a:rPr lang="en-US" smtClean="0"/>
              <a:t>11</a:t>
            </a:fld>
            <a:endParaRPr lang="en-US"/>
          </a:p>
        </p:txBody>
      </p:sp>
    </p:spTree>
    <p:extLst>
      <p:ext uri="{BB962C8B-B14F-4D97-AF65-F5344CB8AC3E}">
        <p14:creationId xmlns:p14="http://schemas.microsoft.com/office/powerpoint/2010/main" val="337832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food you eat around the time of surgery can impact your outcome (approximately 2 weeks before and 6 weeks after surgery). These are general guidelines: If your regular doctor or gastroenterologist has you on a specific diet then you should continue to follow that. </a:t>
            </a:r>
          </a:p>
          <a:p>
            <a:endParaRPr lang="en-US" dirty="0"/>
          </a:p>
        </p:txBody>
      </p:sp>
      <p:sp>
        <p:nvSpPr>
          <p:cNvPr id="4" name="Slide Number Placeholder 3"/>
          <p:cNvSpPr>
            <a:spLocks noGrp="1"/>
          </p:cNvSpPr>
          <p:nvPr>
            <p:ph type="sldNum" sz="quarter" idx="5"/>
          </p:nvPr>
        </p:nvSpPr>
        <p:spPr/>
        <p:txBody>
          <a:bodyPr/>
          <a:lstStyle/>
          <a:p>
            <a:fld id="{EB13BE6F-9D46-C64D-973C-C62D21CB5FC3}" type="slidenum">
              <a:rPr lang="en-US" smtClean="0"/>
              <a:t>14</a:t>
            </a:fld>
            <a:endParaRPr lang="en-US"/>
          </a:p>
        </p:txBody>
      </p:sp>
    </p:spTree>
    <p:extLst>
      <p:ext uri="{BB962C8B-B14F-4D97-AF65-F5344CB8AC3E}">
        <p14:creationId xmlns:p14="http://schemas.microsoft.com/office/powerpoint/2010/main" val="90911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postoperative pain management regimen is an evidence-based multimodal pathway. Multi-modal means  “acting on different pain pathways.” The whole goal is to stay ahead of the pain, rather than trying to play catch up since we know that is a hard game to play. We are very conservative here and give the lowest doses possible to avoid some of the side effects of these medications. Our goal is to cover you pain appropriately and safely, which is what we intend to do. </a:t>
            </a:r>
          </a:p>
          <a:p>
            <a:endParaRPr lang="en-US" dirty="0"/>
          </a:p>
        </p:txBody>
      </p:sp>
      <p:sp>
        <p:nvSpPr>
          <p:cNvPr id="4" name="Slide Number Placeholder 3"/>
          <p:cNvSpPr>
            <a:spLocks noGrp="1"/>
          </p:cNvSpPr>
          <p:nvPr>
            <p:ph type="sldNum" sz="quarter" idx="5"/>
          </p:nvPr>
        </p:nvSpPr>
        <p:spPr/>
        <p:txBody>
          <a:bodyPr/>
          <a:lstStyle/>
          <a:p>
            <a:fld id="{EB13BE6F-9D46-C64D-973C-C62D21CB5FC3}" type="slidenum">
              <a:rPr lang="en-US" smtClean="0"/>
              <a:t>21</a:t>
            </a:fld>
            <a:endParaRPr lang="en-US"/>
          </a:p>
        </p:txBody>
      </p:sp>
    </p:spTree>
    <p:extLst>
      <p:ext uri="{BB962C8B-B14F-4D97-AF65-F5344CB8AC3E}">
        <p14:creationId xmlns:p14="http://schemas.microsoft.com/office/powerpoint/2010/main" val="3140787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3BE6F-9D46-C64D-973C-C62D21CB5FC3}" type="slidenum">
              <a:rPr lang="en-US" smtClean="0"/>
              <a:t>23</a:t>
            </a:fld>
            <a:endParaRPr lang="en-US"/>
          </a:p>
        </p:txBody>
      </p:sp>
    </p:spTree>
    <p:extLst>
      <p:ext uri="{BB962C8B-B14F-4D97-AF65-F5344CB8AC3E}">
        <p14:creationId xmlns:p14="http://schemas.microsoft.com/office/powerpoint/2010/main" val="719976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3BE6F-9D46-C64D-973C-C62D21CB5FC3}" type="slidenum">
              <a:rPr lang="en-US" smtClean="0"/>
              <a:t>24</a:t>
            </a:fld>
            <a:endParaRPr lang="en-US"/>
          </a:p>
        </p:txBody>
      </p:sp>
    </p:spTree>
    <p:extLst>
      <p:ext uri="{BB962C8B-B14F-4D97-AF65-F5344CB8AC3E}">
        <p14:creationId xmlns:p14="http://schemas.microsoft.com/office/powerpoint/2010/main" val="1844092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3BE6F-9D46-C64D-973C-C62D21CB5FC3}" type="slidenum">
              <a:rPr lang="en-US" smtClean="0"/>
              <a:t>27</a:t>
            </a:fld>
            <a:endParaRPr lang="en-US"/>
          </a:p>
        </p:txBody>
      </p:sp>
    </p:spTree>
    <p:extLst>
      <p:ext uri="{BB962C8B-B14F-4D97-AF65-F5344CB8AC3E}">
        <p14:creationId xmlns:p14="http://schemas.microsoft.com/office/powerpoint/2010/main" val="388318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3BE6F-9D46-C64D-973C-C62D21CB5FC3}" type="slidenum">
              <a:rPr lang="en-US" smtClean="0"/>
              <a:t>29</a:t>
            </a:fld>
            <a:endParaRPr lang="en-US"/>
          </a:p>
        </p:txBody>
      </p:sp>
    </p:spTree>
    <p:extLst>
      <p:ext uri="{BB962C8B-B14F-4D97-AF65-F5344CB8AC3E}">
        <p14:creationId xmlns:p14="http://schemas.microsoft.com/office/powerpoint/2010/main" val="1139521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3BE6F-9D46-C64D-973C-C62D21CB5FC3}" type="slidenum">
              <a:rPr lang="en-US" smtClean="0"/>
              <a:t>30</a:t>
            </a:fld>
            <a:endParaRPr lang="en-US"/>
          </a:p>
        </p:txBody>
      </p:sp>
    </p:spTree>
    <p:extLst>
      <p:ext uri="{BB962C8B-B14F-4D97-AF65-F5344CB8AC3E}">
        <p14:creationId xmlns:p14="http://schemas.microsoft.com/office/powerpoint/2010/main" val="213702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24F8D59-FE46-9F4C-B2C9-ADB1D9E31C3C}" type="datetimeFigureOut">
              <a:rPr lang="en-US" smtClean="0"/>
              <a:t>6/1/22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095A5A6-1D2A-C94D-9F54-EFAB5AFB6AB2}" type="slidenum">
              <a:rPr lang="en-US" smtClean="0"/>
              <a:t>‹#›</a:t>
            </a:fld>
            <a:endParaRPr lang="en-US"/>
          </a:p>
        </p:txBody>
      </p:sp>
    </p:spTree>
    <p:extLst>
      <p:ext uri="{BB962C8B-B14F-4D97-AF65-F5344CB8AC3E}">
        <p14:creationId xmlns:p14="http://schemas.microsoft.com/office/powerpoint/2010/main" val="5663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F8D59-FE46-9F4C-B2C9-ADB1D9E31C3C}" type="datetimeFigureOut">
              <a:rPr lang="en-US" smtClean="0"/>
              <a:t>6/1/22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5A5A6-1D2A-C94D-9F54-EFAB5AFB6AB2}" type="slidenum">
              <a:rPr lang="en-US" smtClean="0"/>
              <a:t>‹#›</a:t>
            </a:fld>
            <a:endParaRPr lang="en-US"/>
          </a:p>
        </p:txBody>
      </p:sp>
    </p:spTree>
    <p:extLst>
      <p:ext uri="{BB962C8B-B14F-4D97-AF65-F5344CB8AC3E}">
        <p14:creationId xmlns:p14="http://schemas.microsoft.com/office/powerpoint/2010/main" val="194566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24F8D59-FE46-9F4C-B2C9-ADB1D9E31C3C}" type="datetimeFigureOut">
              <a:rPr lang="en-US" smtClean="0"/>
              <a:t>6/1/22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095A5A6-1D2A-C94D-9F54-EFAB5AFB6AB2}" type="slidenum">
              <a:rPr lang="en-US" smtClean="0"/>
              <a:t>‹#›</a:t>
            </a:fld>
            <a:endParaRPr lang="en-US"/>
          </a:p>
        </p:txBody>
      </p:sp>
    </p:spTree>
    <p:extLst>
      <p:ext uri="{BB962C8B-B14F-4D97-AF65-F5344CB8AC3E}">
        <p14:creationId xmlns:p14="http://schemas.microsoft.com/office/powerpoint/2010/main" val="69319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F8D59-FE46-9F4C-B2C9-ADB1D9E31C3C}" type="datetimeFigureOut">
              <a:rPr lang="en-US" smtClean="0"/>
              <a:t>6/1/22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095A5A6-1D2A-C94D-9F54-EFAB5AFB6AB2}" type="slidenum">
              <a:rPr lang="en-US" smtClean="0"/>
              <a:t>‹#›</a:t>
            </a:fld>
            <a:endParaRPr lang="en-US"/>
          </a:p>
        </p:txBody>
      </p:sp>
    </p:spTree>
    <p:extLst>
      <p:ext uri="{BB962C8B-B14F-4D97-AF65-F5344CB8AC3E}">
        <p14:creationId xmlns:p14="http://schemas.microsoft.com/office/powerpoint/2010/main" val="222607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24F8D59-FE46-9F4C-B2C9-ADB1D9E31C3C}" type="datetimeFigureOut">
              <a:rPr lang="en-US" smtClean="0"/>
              <a:t>6/1/22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095A5A6-1D2A-C94D-9F54-EFAB5AFB6AB2}" type="slidenum">
              <a:rPr lang="en-US" smtClean="0"/>
              <a:t>‹#›</a:t>
            </a:fld>
            <a:endParaRPr lang="en-US"/>
          </a:p>
        </p:txBody>
      </p:sp>
    </p:spTree>
    <p:extLst>
      <p:ext uri="{BB962C8B-B14F-4D97-AF65-F5344CB8AC3E}">
        <p14:creationId xmlns:p14="http://schemas.microsoft.com/office/powerpoint/2010/main" val="73195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4F8D59-FE46-9F4C-B2C9-ADB1D9E31C3C}" type="datetimeFigureOut">
              <a:rPr lang="en-US" smtClean="0"/>
              <a:t>6/1/22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5A5A6-1D2A-C94D-9F54-EFAB5AFB6AB2}" type="slidenum">
              <a:rPr lang="en-US" smtClean="0"/>
              <a:t>‹#›</a:t>
            </a:fld>
            <a:endParaRPr lang="en-US"/>
          </a:p>
        </p:txBody>
      </p:sp>
    </p:spTree>
    <p:extLst>
      <p:ext uri="{BB962C8B-B14F-4D97-AF65-F5344CB8AC3E}">
        <p14:creationId xmlns:p14="http://schemas.microsoft.com/office/powerpoint/2010/main" val="1300806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4F8D59-FE46-9F4C-B2C9-ADB1D9E31C3C}" type="datetimeFigureOut">
              <a:rPr lang="en-US" smtClean="0"/>
              <a:t>6/1/22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95A5A6-1D2A-C94D-9F54-EFAB5AFB6AB2}" type="slidenum">
              <a:rPr lang="en-US" smtClean="0"/>
              <a:t>‹#›</a:t>
            </a:fld>
            <a:endParaRPr lang="en-US"/>
          </a:p>
        </p:txBody>
      </p:sp>
    </p:spTree>
    <p:extLst>
      <p:ext uri="{BB962C8B-B14F-4D97-AF65-F5344CB8AC3E}">
        <p14:creationId xmlns:p14="http://schemas.microsoft.com/office/powerpoint/2010/main" val="1374665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4F8D59-FE46-9F4C-B2C9-ADB1D9E31C3C}" type="datetimeFigureOut">
              <a:rPr lang="en-US" smtClean="0"/>
              <a:t>6/1/22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95A5A6-1D2A-C94D-9F54-EFAB5AFB6AB2}"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3034961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F8D59-FE46-9F4C-B2C9-ADB1D9E31C3C}" type="datetimeFigureOut">
              <a:rPr lang="en-US" smtClean="0"/>
              <a:t>6/1/22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95A5A6-1D2A-C94D-9F54-EFAB5AFB6AB2}" type="slidenum">
              <a:rPr lang="en-US" smtClean="0"/>
              <a:t>‹#›</a:t>
            </a:fld>
            <a:endParaRPr lang="en-US"/>
          </a:p>
        </p:txBody>
      </p:sp>
    </p:spTree>
    <p:extLst>
      <p:ext uri="{BB962C8B-B14F-4D97-AF65-F5344CB8AC3E}">
        <p14:creationId xmlns:p14="http://schemas.microsoft.com/office/powerpoint/2010/main" val="404317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24F8D59-FE46-9F4C-B2C9-ADB1D9E31C3C}" type="datetimeFigureOut">
              <a:rPr lang="en-US" smtClean="0"/>
              <a:t>6/1/22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095A5A6-1D2A-C94D-9F54-EFAB5AFB6AB2}" type="slidenum">
              <a:rPr lang="en-US" smtClean="0"/>
              <a:t>‹#›</a:t>
            </a:fld>
            <a:endParaRPr lang="en-US"/>
          </a:p>
        </p:txBody>
      </p:sp>
    </p:spTree>
    <p:extLst>
      <p:ext uri="{BB962C8B-B14F-4D97-AF65-F5344CB8AC3E}">
        <p14:creationId xmlns:p14="http://schemas.microsoft.com/office/powerpoint/2010/main" val="126197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4F8D59-FE46-9F4C-B2C9-ADB1D9E31C3C}" type="datetimeFigureOut">
              <a:rPr lang="en-US" smtClean="0"/>
              <a:t>6/1/22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5A5A6-1D2A-C94D-9F54-EFAB5AFB6AB2}" type="slidenum">
              <a:rPr lang="en-US" smtClean="0"/>
              <a:t>‹#›</a:t>
            </a:fld>
            <a:endParaRPr lang="en-US"/>
          </a:p>
        </p:txBody>
      </p:sp>
    </p:spTree>
    <p:extLst>
      <p:ext uri="{BB962C8B-B14F-4D97-AF65-F5344CB8AC3E}">
        <p14:creationId xmlns:p14="http://schemas.microsoft.com/office/powerpoint/2010/main" val="3079321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24F8D59-FE46-9F4C-B2C9-ADB1D9E31C3C}" type="datetimeFigureOut">
              <a:rPr lang="en-US" smtClean="0"/>
              <a:t>6/1/22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095A5A6-1D2A-C94D-9F54-EFAB5AFB6AB2}"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959527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F804-4112-114A-ACD3-2E9430DBFD01}"/>
              </a:ext>
            </a:extLst>
          </p:cNvPr>
          <p:cNvSpPr>
            <a:spLocks noGrp="1"/>
          </p:cNvSpPr>
          <p:nvPr>
            <p:ph type="ctrTitle"/>
          </p:nvPr>
        </p:nvSpPr>
        <p:spPr>
          <a:xfrm>
            <a:off x="537652" y="955451"/>
            <a:ext cx="11218920" cy="1482950"/>
          </a:xfrm>
        </p:spPr>
        <p:txBody>
          <a:bodyPr>
            <a:noAutofit/>
          </a:bodyPr>
          <a:lstStyle/>
          <a:p>
            <a:pPr algn="ctr"/>
            <a:r>
              <a:rPr lang="en-US" sz="5000" dirty="0"/>
              <a:t>Your Joint Replacement Journey</a:t>
            </a:r>
            <a:endParaRPr lang="en-US" sz="3200" dirty="0"/>
          </a:p>
        </p:txBody>
      </p:sp>
      <p:sp>
        <p:nvSpPr>
          <p:cNvPr id="3" name="TextBox 2">
            <a:extLst>
              <a:ext uri="{FF2B5EF4-FFF2-40B4-BE49-F238E27FC236}">
                <a16:creationId xmlns:a16="http://schemas.microsoft.com/office/drawing/2014/main" id="{E8B0BF3C-9884-664D-E582-7656CED42F78}"/>
              </a:ext>
            </a:extLst>
          </p:cNvPr>
          <p:cNvSpPr txBox="1"/>
          <p:nvPr/>
        </p:nvSpPr>
        <p:spPr>
          <a:xfrm>
            <a:off x="3469155" y="3429000"/>
            <a:ext cx="4715840" cy="1569660"/>
          </a:xfrm>
          <a:prstGeom prst="rect">
            <a:avLst/>
          </a:prstGeom>
          <a:noFill/>
        </p:spPr>
        <p:txBody>
          <a:bodyPr wrap="square" rtlCol="0">
            <a:spAutoFit/>
          </a:bodyPr>
          <a:lstStyle/>
          <a:p>
            <a:pPr algn="ctr"/>
            <a:r>
              <a:rPr lang="en-US" sz="3000" dirty="0">
                <a:solidFill>
                  <a:schemeClr val="bg1"/>
                </a:solidFill>
              </a:rPr>
              <a:t>Pre-Surgical Education Class</a:t>
            </a:r>
          </a:p>
          <a:p>
            <a:pPr algn="ctr"/>
            <a:endParaRPr lang="en-US" sz="2600" dirty="0">
              <a:solidFill>
                <a:schemeClr val="bg1"/>
              </a:solidFill>
            </a:endParaRPr>
          </a:p>
          <a:p>
            <a:pPr algn="ctr"/>
            <a:r>
              <a:rPr lang="en-US" sz="2000" dirty="0">
                <a:solidFill>
                  <a:schemeClr val="bg1"/>
                </a:solidFill>
              </a:rPr>
              <a:t>Dr Jonathan J Vaux, DO</a:t>
            </a:r>
          </a:p>
          <a:p>
            <a:pPr algn="ctr"/>
            <a:r>
              <a:rPr lang="en-US" sz="2000" dirty="0">
                <a:solidFill>
                  <a:schemeClr val="bg1"/>
                </a:solidFill>
              </a:rPr>
              <a:t>Orthopedic Surgeon</a:t>
            </a:r>
          </a:p>
        </p:txBody>
      </p:sp>
    </p:spTree>
    <p:extLst>
      <p:ext uri="{BB962C8B-B14F-4D97-AF65-F5344CB8AC3E}">
        <p14:creationId xmlns:p14="http://schemas.microsoft.com/office/powerpoint/2010/main" val="2269979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800" dirty="0"/>
              <a:t>What Materials are used?</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339834" y="2052723"/>
            <a:ext cx="5751344" cy="4481561"/>
          </a:xfrm>
        </p:spPr>
        <p:txBody>
          <a:bodyPr anchor="t">
            <a:noAutofit/>
          </a:bodyPr>
          <a:lstStyle/>
          <a:p>
            <a:r>
              <a:rPr lang="en-US" sz="2600" dirty="0"/>
              <a:t>Hip Replacement*</a:t>
            </a:r>
          </a:p>
          <a:p>
            <a:pPr lvl="1"/>
            <a:r>
              <a:rPr lang="en-US" sz="2200" dirty="0"/>
              <a:t>Titanium stem and cup, coated with material to help the bone grow “onto” your implants so it becomes part of your body</a:t>
            </a:r>
          </a:p>
          <a:p>
            <a:pPr lvl="1"/>
            <a:r>
              <a:rPr lang="en-US" sz="2200" dirty="0"/>
              <a:t>Metal or ceramic head</a:t>
            </a:r>
          </a:p>
          <a:p>
            <a:pPr lvl="1"/>
            <a:r>
              <a:rPr lang="en-US" sz="2200" dirty="0"/>
              <a:t>Polyethylene liner (plastic)</a:t>
            </a:r>
          </a:p>
          <a:p>
            <a:pPr lvl="1"/>
            <a:endParaRPr lang="en-US" sz="2200" dirty="0"/>
          </a:p>
        </p:txBody>
      </p:sp>
      <p:sp>
        <p:nvSpPr>
          <p:cNvPr id="8" name="Content Placeholder 2">
            <a:extLst>
              <a:ext uri="{FF2B5EF4-FFF2-40B4-BE49-F238E27FC236}">
                <a16:creationId xmlns:a16="http://schemas.microsoft.com/office/drawing/2014/main" id="{EBC3F44B-62EB-2345-AFE2-A5A965DC4BE1}"/>
              </a:ext>
            </a:extLst>
          </p:cNvPr>
          <p:cNvSpPr txBox="1">
            <a:spLocks/>
          </p:cNvSpPr>
          <p:nvPr/>
        </p:nvSpPr>
        <p:spPr>
          <a:xfrm>
            <a:off x="6357259" y="2052723"/>
            <a:ext cx="5322038" cy="4148271"/>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600" dirty="0"/>
              <a:t>Knee Replacement*</a:t>
            </a:r>
          </a:p>
          <a:p>
            <a:pPr lvl="1"/>
            <a:r>
              <a:rPr lang="en-US" sz="2200" dirty="0"/>
              <a:t>Titanium</a:t>
            </a:r>
          </a:p>
          <a:p>
            <a:pPr lvl="1"/>
            <a:r>
              <a:rPr lang="en-US" sz="2200" dirty="0"/>
              <a:t>Cobalt-Chrome Alloy</a:t>
            </a:r>
          </a:p>
          <a:p>
            <a:pPr lvl="1"/>
            <a:r>
              <a:rPr lang="en-US" sz="2200" dirty="0" err="1"/>
              <a:t>Polyetheylene</a:t>
            </a:r>
            <a:r>
              <a:rPr lang="en-US" sz="2200" dirty="0"/>
              <a:t> liner (plastic)</a:t>
            </a:r>
          </a:p>
          <a:p>
            <a:pPr lvl="1"/>
            <a:endParaRPr lang="en-US" sz="2200" dirty="0"/>
          </a:p>
        </p:txBody>
      </p:sp>
      <p:sp>
        <p:nvSpPr>
          <p:cNvPr id="9" name="TextBox 8">
            <a:extLst>
              <a:ext uri="{FF2B5EF4-FFF2-40B4-BE49-F238E27FC236}">
                <a16:creationId xmlns:a16="http://schemas.microsoft.com/office/drawing/2014/main" id="{F8667A18-C5F8-8D41-B966-B1AF82287F41}"/>
              </a:ext>
            </a:extLst>
          </p:cNvPr>
          <p:cNvSpPr txBox="1"/>
          <p:nvPr/>
        </p:nvSpPr>
        <p:spPr>
          <a:xfrm>
            <a:off x="339834" y="5703287"/>
            <a:ext cx="11588615" cy="830997"/>
          </a:xfrm>
          <a:prstGeom prst="rect">
            <a:avLst/>
          </a:prstGeom>
          <a:noFill/>
        </p:spPr>
        <p:txBody>
          <a:bodyPr wrap="square" rtlCol="0">
            <a:spAutoFit/>
          </a:bodyPr>
          <a:lstStyle/>
          <a:p>
            <a:r>
              <a:rPr lang="en-US" sz="1600" dirty="0"/>
              <a:t>*These are “typical” implants which are well-tested and have long track records, having been implanted hundreds of thousands of times 	without known recalls, but there are alternatives your surgeon may choose based on your specific anatomy. </a:t>
            </a:r>
          </a:p>
          <a:p>
            <a:r>
              <a:rPr lang="en-US" sz="1600" dirty="0"/>
              <a:t>*If you have a known metal sensitivity, please alert your surgeon as this may change the type of implant used</a:t>
            </a:r>
          </a:p>
        </p:txBody>
      </p:sp>
    </p:spTree>
    <p:extLst>
      <p:ext uri="{BB962C8B-B14F-4D97-AF65-F5344CB8AC3E}">
        <p14:creationId xmlns:p14="http://schemas.microsoft.com/office/powerpoint/2010/main" val="1772058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B3DB-A49C-5822-793D-E625BF6F19F4}"/>
              </a:ext>
            </a:extLst>
          </p:cNvPr>
          <p:cNvSpPr>
            <a:spLocks noGrp="1"/>
          </p:cNvSpPr>
          <p:nvPr>
            <p:ph type="title"/>
          </p:nvPr>
        </p:nvSpPr>
        <p:spPr/>
        <p:txBody>
          <a:bodyPr>
            <a:normAutofit/>
          </a:bodyPr>
          <a:lstStyle/>
          <a:p>
            <a:r>
              <a:rPr lang="en-US" sz="4000" dirty="0"/>
              <a:t>Preparing for Surgery</a:t>
            </a:r>
          </a:p>
        </p:txBody>
      </p:sp>
      <p:sp>
        <p:nvSpPr>
          <p:cNvPr id="3" name="Content Placeholder 2">
            <a:extLst>
              <a:ext uri="{FF2B5EF4-FFF2-40B4-BE49-F238E27FC236}">
                <a16:creationId xmlns:a16="http://schemas.microsoft.com/office/drawing/2014/main" id="{2294A85F-568D-F1BF-B510-A5B6D719D81C}"/>
              </a:ext>
            </a:extLst>
          </p:cNvPr>
          <p:cNvSpPr>
            <a:spLocks noGrp="1"/>
          </p:cNvSpPr>
          <p:nvPr>
            <p:ph idx="1"/>
          </p:nvPr>
        </p:nvSpPr>
        <p:spPr>
          <a:xfrm>
            <a:off x="343448" y="1796448"/>
            <a:ext cx="11029615" cy="5006688"/>
          </a:xfrm>
        </p:spPr>
        <p:txBody>
          <a:bodyPr anchor="t">
            <a:normAutofit/>
          </a:bodyPr>
          <a:lstStyle/>
          <a:p>
            <a:r>
              <a:rPr lang="en-US" sz="2600" dirty="0"/>
              <a:t>ALL patients must undergo pre-surgical testing &amp; clearance prior to surgery.</a:t>
            </a:r>
          </a:p>
          <a:p>
            <a:pPr lvl="1"/>
            <a:r>
              <a:rPr lang="en-US" sz="2000" dirty="0"/>
              <a:t>Labs, EKG, clearance by your primary medical doctor</a:t>
            </a:r>
          </a:p>
          <a:p>
            <a:r>
              <a:rPr lang="en-US" sz="2600" dirty="0"/>
              <a:t>Designate a caregiver/ coach (spouse, friend, significant other, relative). They play a very important role in the success of your joint replacement. </a:t>
            </a:r>
          </a:p>
          <a:p>
            <a:pPr lvl="1"/>
            <a:r>
              <a:rPr lang="en-US" sz="2000" dirty="0"/>
              <a:t>Assistance at home for approximately 5 days – 2 weeks after surgery;  help monitor medications (pain, anti-nausea, blood thinner);  accompany you to pre &amp; post op visits </a:t>
            </a:r>
          </a:p>
          <a:p>
            <a:r>
              <a:rPr lang="en-US" sz="2600" dirty="0"/>
              <a:t>Complete pre operative Physical Therapy (at any Everett Clinic Location)</a:t>
            </a:r>
          </a:p>
          <a:p>
            <a:pPr lvl="1"/>
            <a:r>
              <a:rPr lang="en-US" sz="2000" dirty="0"/>
              <a:t>To prepare you for post op recovery and rehabilitation and train you on how to use a walker, navigate stairs and other activities of daily living.</a:t>
            </a:r>
          </a:p>
        </p:txBody>
      </p:sp>
    </p:spTree>
    <p:extLst>
      <p:ext uri="{BB962C8B-B14F-4D97-AF65-F5344CB8AC3E}">
        <p14:creationId xmlns:p14="http://schemas.microsoft.com/office/powerpoint/2010/main" val="1656232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B3DB-A49C-5822-793D-E625BF6F19F4}"/>
              </a:ext>
            </a:extLst>
          </p:cNvPr>
          <p:cNvSpPr>
            <a:spLocks noGrp="1"/>
          </p:cNvSpPr>
          <p:nvPr>
            <p:ph type="title"/>
          </p:nvPr>
        </p:nvSpPr>
        <p:spPr/>
        <p:txBody>
          <a:bodyPr>
            <a:normAutofit/>
          </a:bodyPr>
          <a:lstStyle/>
          <a:p>
            <a:r>
              <a:rPr lang="en-US" sz="4000" dirty="0"/>
              <a:t>Preparing for Surgery</a:t>
            </a:r>
          </a:p>
        </p:txBody>
      </p:sp>
      <p:sp>
        <p:nvSpPr>
          <p:cNvPr id="3" name="Content Placeholder 2">
            <a:extLst>
              <a:ext uri="{FF2B5EF4-FFF2-40B4-BE49-F238E27FC236}">
                <a16:creationId xmlns:a16="http://schemas.microsoft.com/office/drawing/2014/main" id="{2294A85F-568D-F1BF-B510-A5B6D719D81C}"/>
              </a:ext>
            </a:extLst>
          </p:cNvPr>
          <p:cNvSpPr>
            <a:spLocks noGrp="1"/>
          </p:cNvSpPr>
          <p:nvPr>
            <p:ph idx="1"/>
          </p:nvPr>
        </p:nvSpPr>
        <p:spPr>
          <a:xfrm>
            <a:off x="343448" y="1851312"/>
            <a:ext cx="11267360" cy="5006688"/>
          </a:xfrm>
        </p:spPr>
        <p:txBody>
          <a:bodyPr anchor="t">
            <a:normAutofit/>
          </a:bodyPr>
          <a:lstStyle/>
          <a:p>
            <a:r>
              <a:rPr lang="en-US" sz="2600" dirty="0"/>
              <a:t>Schedule Post Op Outpatient Physical Therapy (only for knee replacement)</a:t>
            </a:r>
          </a:p>
          <a:p>
            <a:pPr lvl="1"/>
            <a:r>
              <a:rPr lang="en-US" sz="2000" dirty="0"/>
              <a:t>Surgery at </a:t>
            </a:r>
            <a:r>
              <a:rPr lang="en-US" sz="2000" b="1" dirty="0"/>
              <a:t>Providence Hospital</a:t>
            </a:r>
            <a:r>
              <a:rPr lang="en-US" sz="2000" dirty="0"/>
              <a:t>: schedule </a:t>
            </a:r>
            <a:r>
              <a:rPr lang="en-US" sz="2000" b="1" dirty="0"/>
              <a:t>outpatient PT to start 2 weeks after surgery. </a:t>
            </a:r>
          </a:p>
          <a:p>
            <a:pPr marL="324000" lvl="1" indent="0">
              <a:buNone/>
            </a:pPr>
            <a:r>
              <a:rPr lang="en-US" sz="1800" b="1" dirty="0"/>
              <a:t>		(</a:t>
            </a:r>
            <a:r>
              <a:rPr lang="en-US" sz="1800" dirty="0"/>
              <a:t>In-Home PT and a visiting nurse will be arranged for you after surgery for the first 2 weeks)</a:t>
            </a:r>
            <a:endParaRPr lang="en-US" sz="1800" b="1" dirty="0"/>
          </a:p>
          <a:p>
            <a:pPr lvl="1"/>
            <a:r>
              <a:rPr lang="en-US" sz="2000" dirty="0"/>
              <a:t>Surgery at </a:t>
            </a:r>
            <a:r>
              <a:rPr lang="en-US" sz="2000" b="1" dirty="0"/>
              <a:t>Edmonds surgery center:  </a:t>
            </a:r>
            <a:r>
              <a:rPr lang="en-US" sz="2000" dirty="0"/>
              <a:t>schedule </a:t>
            </a:r>
            <a:r>
              <a:rPr lang="en-US" sz="2000" b="1" dirty="0"/>
              <a:t>outpatient PT to start 5-7 days after surgery</a:t>
            </a:r>
            <a:endParaRPr lang="en-US" sz="2000" dirty="0"/>
          </a:p>
          <a:p>
            <a:pPr marL="324000" lvl="1" indent="0">
              <a:buNone/>
            </a:pPr>
            <a:r>
              <a:rPr lang="en-US" dirty="0"/>
              <a:t>		**You </a:t>
            </a:r>
            <a:r>
              <a:rPr lang="en-US" b="1" dirty="0"/>
              <a:t>MUST </a:t>
            </a:r>
            <a:r>
              <a:rPr lang="en-US" dirty="0"/>
              <a:t>have a physical therapy appointment scheduled before your surgery occurs </a:t>
            </a:r>
            <a:endParaRPr lang="en-US" sz="2200" dirty="0"/>
          </a:p>
          <a:p>
            <a:r>
              <a:rPr lang="en-US" sz="2600" dirty="0"/>
              <a:t>Durable Medical Equipment</a:t>
            </a:r>
          </a:p>
          <a:p>
            <a:pPr lvl="1"/>
            <a:r>
              <a:rPr lang="en-US" sz="1800" dirty="0"/>
              <a:t>If surgery is done at Providence Hospital, this will be provided at discharge</a:t>
            </a:r>
          </a:p>
          <a:p>
            <a:pPr lvl="1"/>
            <a:r>
              <a:rPr lang="en-US" sz="1800" dirty="0"/>
              <a:t>If surgery performed at Edmonds Surgery Center, please obtain the following: </a:t>
            </a:r>
          </a:p>
          <a:p>
            <a:pPr lvl="2"/>
            <a:r>
              <a:rPr lang="en-US" sz="1800" dirty="0"/>
              <a:t>Front wheeled walker</a:t>
            </a:r>
          </a:p>
          <a:p>
            <a:pPr lvl="2"/>
            <a:r>
              <a:rPr lang="en-US" sz="1800" dirty="0"/>
              <a:t>Incentive spirometer (amazon)</a:t>
            </a:r>
          </a:p>
          <a:p>
            <a:pPr lvl="2"/>
            <a:r>
              <a:rPr lang="en-US" sz="1800" dirty="0"/>
              <a:t>Ice packs or cooling device</a:t>
            </a:r>
          </a:p>
        </p:txBody>
      </p:sp>
    </p:spTree>
    <p:extLst>
      <p:ext uri="{BB962C8B-B14F-4D97-AF65-F5344CB8AC3E}">
        <p14:creationId xmlns:p14="http://schemas.microsoft.com/office/powerpoint/2010/main" val="3555431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B3DB-A49C-5822-793D-E625BF6F19F4}"/>
              </a:ext>
            </a:extLst>
          </p:cNvPr>
          <p:cNvSpPr>
            <a:spLocks noGrp="1"/>
          </p:cNvSpPr>
          <p:nvPr>
            <p:ph type="title"/>
          </p:nvPr>
        </p:nvSpPr>
        <p:spPr/>
        <p:txBody>
          <a:bodyPr>
            <a:normAutofit/>
          </a:bodyPr>
          <a:lstStyle/>
          <a:p>
            <a:r>
              <a:rPr lang="en-US" sz="4000" dirty="0"/>
              <a:t>Preparing for Surgery</a:t>
            </a:r>
          </a:p>
        </p:txBody>
      </p:sp>
      <p:sp>
        <p:nvSpPr>
          <p:cNvPr id="3" name="Content Placeholder 2">
            <a:extLst>
              <a:ext uri="{FF2B5EF4-FFF2-40B4-BE49-F238E27FC236}">
                <a16:creationId xmlns:a16="http://schemas.microsoft.com/office/drawing/2014/main" id="{2294A85F-568D-F1BF-B510-A5B6D719D81C}"/>
              </a:ext>
            </a:extLst>
          </p:cNvPr>
          <p:cNvSpPr>
            <a:spLocks noGrp="1"/>
          </p:cNvSpPr>
          <p:nvPr>
            <p:ph idx="1"/>
          </p:nvPr>
        </p:nvSpPr>
        <p:spPr>
          <a:xfrm>
            <a:off x="343448" y="1851312"/>
            <a:ext cx="11267360" cy="5006688"/>
          </a:xfrm>
        </p:spPr>
        <p:txBody>
          <a:bodyPr anchor="t">
            <a:normAutofit/>
          </a:bodyPr>
          <a:lstStyle/>
          <a:p>
            <a:r>
              <a:rPr lang="en-US" sz="2600" dirty="0"/>
              <a:t>Dental Work: </a:t>
            </a:r>
          </a:p>
          <a:p>
            <a:pPr lvl="1"/>
            <a:r>
              <a:rPr lang="en-US" sz="2000" dirty="0"/>
              <a:t>Cancel any dental appointments 1 month PRIOR to surgery and 3 months AFTER surgery</a:t>
            </a:r>
          </a:p>
          <a:p>
            <a:pPr lvl="1"/>
            <a:r>
              <a:rPr lang="en-US" sz="2000" b="1" dirty="0"/>
              <a:t>If you have any loose teeth or pending dental work, let us know IMMEDIATELY. </a:t>
            </a:r>
          </a:p>
          <a:p>
            <a:pPr marL="324000" lvl="1" indent="0">
              <a:buNone/>
            </a:pPr>
            <a:r>
              <a:rPr lang="en-US" b="1" dirty="0"/>
              <a:t>** </a:t>
            </a:r>
            <a:r>
              <a:rPr lang="en-US" dirty="0"/>
              <a:t>ALL dental work must be completed 4-6 weeks before surgery, as in rare cases it can lead to infection after surgery! </a:t>
            </a:r>
          </a:p>
          <a:p>
            <a:pPr marL="324000" lvl="1" indent="0">
              <a:buNone/>
            </a:pPr>
            <a:endParaRPr lang="en-US" dirty="0"/>
          </a:p>
          <a:p>
            <a:r>
              <a:rPr lang="en-US" sz="2600" dirty="0"/>
              <a:t>Prepare Your Home for Surgery: </a:t>
            </a:r>
          </a:p>
          <a:p>
            <a:pPr lvl="1"/>
            <a:r>
              <a:rPr lang="en-US" sz="1800" dirty="0"/>
              <a:t>Remove all small rugs or obstacles that may be in your path around your home</a:t>
            </a:r>
          </a:p>
          <a:p>
            <a:pPr lvl="1"/>
            <a:r>
              <a:rPr lang="en-US" sz="1800" dirty="0"/>
              <a:t>Create clear walking paths throughout your house (for your walker and to not trip!)</a:t>
            </a:r>
          </a:p>
          <a:p>
            <a:pPr lvl="1"/>
            <a:r>
              <a:rPr lang="en-US" sz="1800" dirty="0"/>
              <a:t>If possible, have a bed and bath on your main floor</a:t>
            </a:r>
          </a:p>
          <a:p>
            <a:pPr lvl="1"/>
            <a:r>
              <a:rPr lang="en-US" sz="1800" dirty="0"/>
              <a:t>If you have pets, consider having someone assist in their care for the first 1-2 weeks after surgery</a:t>
            </a:r>
          </a:p>
          <a:p>
            <a:pPr lvl="1"/>
            <a:r>
              <a:rPr lang="en-US" sz="1800" dirty="0"/>
              <a:t>Prepare meals ahead of time if needed for your first few day safter coming home. It’ll make your life easier! </a:t>
            </a:r>
          </a:p>
          <a:p>
            <a:pPr marL="324000" lvl="1" indent="0">
              <a:buNone/>
            </a:pPr>
            <a:endParaRPr lang="en-US" dirty="0"/>
          </a:p>
        </p:txBody>
      </p:sp>
    </p:spTree>
    <p:extLst>
      <p:ext uri="{BB962C8B-B14F-4D97-AF65-F5344CB8AC3E}">
        <p14:creationId xmlns:p14="http://schemas.microsoft.com/office/powerpoint/2010/main" val="1931197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DBD3-0A94-0DE6-FD7F-9AF2ECDF5E4D}"/>
              </a:ext>
            </a:extLst>
          </p:cNvPr>
          <p:cNvSpPr>
            <a:spLocks noGrp="1"/>
          </p:cNvSpPr>
          <p:nvPr>
            <p:ph type="title"/>
          </p:nvPr>
        </p:nvSpPr>
        <p:spPr/>
        <p:txBody>
          <a:bodyPr>
            <a:normAutofit/>
          </a:bodyPr>
          <a:lstStyle/>
          <a:p>
            <a:r>
              <a:rPr lang="en-US" sz="4000" dirty="0"/>
              <a:t>Pre and Post Surgery nutrition</a:t>
            </a:r>
          </a:p>
        </p:txBody>
      </p:sp>
      <p:sp>
        <p:nvSpPr>
          <p:cNvPr id="3" name="Content Placeholder 2">
            <a:extLst>
              <a:ext uri="{FF2B5EF4-FFF2-40B4-BE49-F238E27FC236}">
                <a16:creationId xmlns:a16="http://schemas.microsoft.com/office/drawing/2014/main" id="{C8C684BE-AF14-ED96-96F4-0CF9C7086585}"/>
              </a:ext>
            </a:extLst>
          </p:cNvPr>
          <p:cNvSpPr>
            <a:spLocks noGrp="1"/>
          </p:cNvSpPr>
          <p:nvPr>
            <p:ph idx="1"/>
          </p:nvPr>
        </p:nvSpPr>
        <p:spPr>
          <a:xfrm>
            <a:off x="343448" y="1906176"/>
            <a:ext cx="11029615" cy="4512912"/>
          </a:xfrm>
        </p:spPr>
        <p:txBody>
          <a:bodyPr anchor="t">
            <a:noAutofit/>
          </a:bodyPr>
          <a:lstStyle/>
          <a:p>
            <a:r>
              <a:rPr lang="en-US" sz="2200" b="1" dirty="0"/>
              <a:t>Recommended foods</a:t>
            </a:r>
            <a:r>
              <a:rPr lang="en-US" sz="2200" dirty="0"/>
              <a:t>: fish, berries, fruits, vegetables, whole grains, greens, nuts, seeds. </a:t>
            </a:r>
          </a:p>
          <a:p>
            <a:r>
              <a:rPr lang="en-US" sz="2200" b="1" dirty="0"/>
              <a:t>Fried foods and highly processed foods </a:t>
            </a:r>
            <a:r>
              <a:rPr lang="en-US" sz="2200" dirty="0"/>
              <a:t>before and after surgery are </a:t>
            </a:r>
            <a:r>
              <a:rPr lang="en-US" sz="2200" b="1" dirty="0"/>
              <a:t>strongly discouraged</a:t>
            </a:r>
            <a:r>
              <a:rPr lang="en-US" sz="2200" dirty="0"/>
              <a:t>. Avoid foods such as: red meat, sugars, saturated fats, simple carbohydrates, Example: macaroni and cheese, </a:t>
            </a:r>
            <a:r>
              <a:rPr lang="en-US" sz="2200" dirty="0" err="1"/>
              <a:t>french</a:t>
            </a:r>
            <a:r>
              <a:rPr lang="en-US" sz="2200" dirty="0"/>
              <a:t> fries, potato chips, salami, sausage, bacon, fast food hamburgers. </a:t>
            </a:r>
          </a:p>
          <a:p>
            <a:r>
              <a:rPr lang="en-US" sz="2200" dirty="0"/>
              <a:t>A high protein, anti-inflammatory diet has been correlated with improved outcomes after total joint replacement. </a:t>
            </a:r>
          </a:p>
          <a:p>
            <a:r>
              <a:rPr lang="en-US" sz="2200" dirty="0"/>
              <a:t>We recommend you consume 100g/day of protein (unless medically advised to have low-protein diet, such as in chronic kidney disease) </a:t>
            </a:r>
          </a:p>
        </p:txBody>
      </p:sp>
    </p:spTree>
    <p:extLst>
      <p:ext uri="{BB962C8B-B14F-4D97-AF65-F5344CB8AC3E}">
        <p14:creationId xmlns:p14="http://schemas.microsoft.com/office/powerpoint/2010/main" val="1827681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fontScale="90000"/>
          </a:bodyPr>
          <a:lstStyle/>
          <a:p>
            <a:r>
              <a:rPr lang="en-US" sz="4800" dirty="0"/>
              <a:t>Cleaning your body before surgery</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429844" y="1962995"/>
            <a:ext cx="11332311" cy="4748130"/>
          </a:xfrm>
        </p:spPr>
        <p:txBody>
          <a:bodyPr anchor="t">
            <a:noAutofit/>
          </a:bodyPr>
          <a:lstStyle/>
          <a:p>
            <a:r>
              <a:rPr lang="en-US" sz="2400" dirty="0"/>
              <a:t>Shower once daily for 5 days with Dyna-Hex 4 (Chlorhexidine gluconate) soap</a:t>
            </a:r>
          </a:p>
          <a:p>
            <a:pPr lvl="1"/>
            <a:r>
              <a:rPr lang="en-US" sz="2200" dirty="0"/>
              <a:t>The day before surgery:</a:t>
            </a:r>
          </a:p>
          <a:p>
            <a:pPr lvl="2"/>
            <a:r>
              <a:rPr lang="en-US" sz="2000" dirty="0"/>
              <a:t>One shower in the evening with the soap</a:t>
            </a:r>
          </a:p>
          <a:p>
            <a:pPr lvl="2"/>
            <a:r>
              <a:rPr lang="en-US" sz="2000" dirty="0"/>
              <a:t>Put on clean clothes or pajamas, and change your sheets </a:t>
            </a:r>
          </a:p>
          <a:p>
            <a:pPr lvl="1"/>
            <a:r>
              <a:rPr lang="en-US" sz="2200" dirty="0"/>
              <a:t>The morning of surgery: One more shower again with the soap</a:t>
            </a:r>
          </a:p>
          <a:p>
            <a:pPr marL="324000" lvl="1" indent="0">
              <a:buNone/>
            </a:pPr>
            <a:r>
              <a:rPr lang="en-US" sz="2200" dirty="0"/>
              <a:t>		*if allergic, may use anti-bacterial soap</a:t>
            </a:r>
          </a:p>
          <a:p>
            <a:r>
              <a:rPr lang="en-US" sz="2400" dirty="0"/>
              <a:t>Use nasal ointment (2x daily for 5 days) and mouth wash as prescribed </a:t>
            </a:r>
          </a:p>
          <a:p>
            <a:pPr marL="0" indent="0">
              <a:buNone/>
            </a:pPr>
            <a:endParaRPr lang="en-US" sz="2000" i="1" dirty="0"/>
          </a:p>
          <a:p>
            <a:pPr marL="0" indent="0">
              <a:buNone/>
            </a:pPr>
            <a:r>
              <a:rPr lang="en-US" sz="2000" i="1" dirty="0"/>
              <a:t>Most studies show infections after total joint surgery come from the patient’s own skin bacteria, so this is an important part in decreasing your risk of getting an infection! Decolonization as outlined above has been shown to decrease the risk of a prosthetic joint infection substantially. See your packet or surgeons website for more info. </a:t>
            </a:r>
          </a:p>
          <a:p>
            <a:endParaRPr lang="en-US" sz="2200" dirty="0"/>
          </a:p>
        </p:txBody>
      </p:sp>
    </p:spTree>
    <p:extLst>
      <p:ext uri="{BB962C8B-B14F-4D97-AF65-F5344CB8AC3E}">
        <p14:creationId xmlns:p14="http://schemas.microsoft.com/office/powerpoint/2010/main" val="2762004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800" dirty="0"/>
              <a:t>Hospital information</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454874" y="2024148"/>
            <a:ext cx="11155934" cy="4481561"/>
          </a:xfrm>
        </p:spPr>
        <p:txBody>
          <a:bodyPr anchor="t">
            <a:noAutofit/>
          </a:bodyPr>
          <a:lstStyle/>
          <a:p>
            <a:r>
              <a:rPr lang="en-US" sz="2600" dirty="0"/>
              <a:t>You will receive a call from the hospital or surgery center1-2 days before surgery.  They will tell you:</a:t>
            </a:r>
          </a:p>
          <a:p>
            <a:pPr lvl="1"/>
            <a:r>
              <a:rPr lang="en-US" sz="2200" dirty="0"/>
              <a:t>Your check-in time, when to stop eating or drinking, </a:t>
            </a:r>
            <a:r>
              <a:rPr lang="en-US" sz="2200" dirty="0" err="1"/>
              <a:t>etc</a:t>
            </a:r>
            <a:endParaRPr lang="en-US" sz="2200" dirty="0"/>
          </a:p>
          <a:p>
            <a:pPr lvl="1"/>
            <a:r>
              <a:rPr lang="en-US" sz="2200" dirty="0"/>
              <a:t>Make sure you are not taking any medications on your “Do not take” list before surgery (see instructions from your pre op appointment or your joint book/website)</a:t>
            </a:r>
          </a:p>
          <a:p>
            <a:pPr marL="0" indent="0">
              <a:buNone/>
            </a:pPr>
            <a:endParaRPr lang="en-US" sz="2600" dirty="0"/>
          </a:p>
          <a:p>
            <a:pPr marL="0" indent="0">
              <a:buNone/>
            </a:pPr>
            <a:r>
              <a:rPr lang="en-US" i="1" dirty="0"/>
              <a:t>*</a:t>
            </a:r>
            <a:r>
              <a:rPr lang="en-US" b="1" i="1" dirty="0"/>
              <a:t>Note</a:t>
            </a:r>
            <a:r>
              <a:rPr lang="en-US" i="1" dirty="0"/>
              <a:t>:  There are times that the surgical schedule needs to be rearranged due to unforeseen circumstances and we may re-call you to change your arrival time – sometimes even on the day of the procedure itself – so please plan on answering your phone</a:t>
            </a:r>
          </a:p>
          <a:p>
            <a:pPr marL="0" indent="0">
              <a:buNone/>
            </a:pPr>
            <a:endParaRPr lang="en-US" sz="2200" dirty="0"/>
          </a:p>
        </p:txBody>
      </p:sp>
    </p:spTree>
    <p:extLst>
      <p:ext uri="{BB962C8B-B14F-4D97-AF65-F5344CB8AC3E}">
        <p14:creationId xmlns:p14="http://schemas.microsoft.com/office/powerpoint/2010/main" val="1133670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800" dirty="0"/>
              <a:t>Anesthesia during surgery</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454877" y="2024147"/>
            <a:ext cx="11029616" cy="4481561"/>
          </a:xfrm>
        </p:spPr>
        <p:txBody>
          <a:bodyPr anchor="t">
            <a:noAutofit/>
          </a:bodyPr>
          <a:lstStyle/>
          <a:p>
            <a:r>
              <a:rPr lang="en-US" sz="2600" dirty="0"/>
              <a:t>Most surgeries are done using Spinal anesthesia with additional “twilight” sedation so you aren’t awake during surgery (similar to a colonoscopy)</a:t>
            </a:r>
          </a:p>
          <a:p>
            <a:pPr lvl="1"/>
            <a:r>
              <a:rPr lang="en-US" sz="2200" dirty="0"/>
              <a:t>Some patients will receive general anesthesia due to their medical history or if surgery is performed at our ambulatory surgery center (ASC)</a:t>
            </a:r>
          </a:p>
          <a:p>
            <a:r>
              <a:rPr lang="en-US" sz="2600" dirty="0"/>
              <a:t>Benefits of spinal anesthesia</a:t>
            </a:r>
          </a:p>
          <a:p>
            <a:pPr lvl="1"/>
            <a:r>
              <a:rPr lang="en-US" sz="2200" dirty="0"/>
              <a:t>Often wake up easier with less side effects</a:t>
            </a:r>
          </a:p>
          <a:p>
            <a:pPr lvl="1"/>
            <a:r>
              <a:rPr lang="en-US" sz="2200" dirty="0"/>
              <a:t>Better pain control</a:t>
            </a:r>
          </a:p>
          <a:p>
            <a:pPr lvl="1"/>
            <a:r>
              <a:rPr lang="en-US" sz="2200" dirty="0"/>
              <a:t>Able to get up and move faster</a:t>
            </a:r>
          </a:p>
        </p:txBody>
      </p:sp>
    </p:spTree>
    <p:extLst>
      <p:ext uri="{BB962C8B-B14F-4D97-AF65-F5344CB8AC3E}">
        <p14:creationId xmlns:p14="http://schemas.microsoft.com/office/powerpoint/2010/main" val="51818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800" dirty="0"/>
              <a:t>The Surgery Day</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454874" y="1895555"/>
            <a:ext cx="9670028" cy="4805277"/>
          </a:xfrm>
        </p:spPr>
        <p:txBody>
          <a:bodyPr anchor="t">
            <a:noAutofit/>
          </a:bodyPr>
          <a:lstStyle/>
          <a:p>
            <a:r>
              <a:rPr lang="en-US" sz="2200" dirty="0"/>
              <a:t>Check in at Surgery Lobby</a:t>
            </a:r>
          </a:p>
          <a:p>
            <a:r>
              <a:rPr lang="en-US" sz="2200" dirty="0"/>
              <a:t>You will be taken to the Preoperative Holding area</a:t>
            </a:r>
          </a:p>
          <a:p>
            <a:pPr lvl="1"/>
            <a:r>
              <a:rPr lang="en-US" sz="2200" dirty="0"/>
              <a:t>You will meet your Surgeon and Anesthesiologist here</a:t>
            </a:r>
          </a:p>
          <a:p>
            <a:r>
              <a:rPr lang="en-US" sz="2200" dirty="0"/>
              <a:t>Operating Room (1.5-2.5 hours). Involves:</a:t>
            </a:r>
          </a:p>
          <a:p>
            <a:pPr lvl="1"/>
            <a:r>
              <a:rPr lang="en-US" sz="1800" dirty="0"/>
              <a:t>Anesthesia</a:t>
            </a:r>
          </a:p>
          <a:p>
            <a:pPr lvl="1"/>
            <a:r>
              <a:rPr lang="en-US" sz="1800" dirty="0"/>
              <a:t>Positioning </a:t>
            </a:r>
          </a:p>
          <a:p>
            <a:pPr lvl="1"/>
            <a:r>
              <a:rPr lang="en-US" sz="1800" dirty="0"/>
              <a:t>Surgical Procedure</a:t>
            </a:r>
          </a:p>
          <a:p>
            <a:pPr lvl="1"/>
            <a:r>
              <a:rPr lang="en-US" sz="1800" dirty="0"/>
              <a:t>Incision Closure</a:t>
            </a:r>
          </a:p>
          <a:p>
            <a:pPr lvl="1"/>
            <a:r>
              <a:rPr lang="en-US" sz="1800" dirty="0"/>
              <a:t>Reversal of Anesthesia</a:t>
            </a:r>
          </a:p>
          <a:p>
            <a:r>
              <a:rPr lang="en-US" sz="2200" dirty="0"/>
              <a:t>When your joint replacement surgery is complete, you will spend time in a post anesthesia care unit (PACU) </a:t>
            </a:r>
            <a:r>
              <a:rPr lang="en-US" sz="2200" dirty="0">
                <a:sym typeface="Wingdings" pitchFamily="2" charset="2"/>
              </a:rPr>
              <a:t>(1-2 hours)</a:t>
            </a:r>
            <a:endParaRPr lang="en-US" sz="2200" dirty="0"/>
          </a:p>
          <a:p>
            <a:endParaRPr lang="en-US" sz="2200" dirty="0"/>
          </a:p>
        </p:txBody>
      </p:sp>
    </p:spTree>
    <p:extLst>
      <p:ext uri="{BB962C8B-B14F-4D97-AF65-F5344CB8AC3E}">
        <p14:creationId xmlns:p14="http://schemas.microsoft.com/office/powerpoint/2010/main" val="2419252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454875" y="1938423"/>
            <a:ext cx="11029616" cy="4805277"/>
          </a:xfrm>
        </p:spPr>
        <p:txBody>
          <a:bodyPr anchor="t">
            <a:noAutofit/>
          </a:bodyPr>
          <a:lstStyle/>
          <a:p>
            <a:pPr marL="0" indent="0">
              <a:buNone/>
            </a:pPr>
            <a:r>
              <a:rPr lang="en-US" sz="2600" dirty="0"/>
              <a:t>Before you are ready to go home, you will complete the following: </a:t>
            </a:r>
          </a:p>
          <a:p>
            <a:r>
              <a:rPr lang="en-US" sz="2600" dirty="0"/>
              <a:t>Physical Therapy or a nurse will work with you before discharge</a:t>
            </a:r>
          </a:p>
          <a:p>
            <a:pPr lvl="1"/>
            <a:r>
              <a:rPr lang="en-US" sz="2200" dirty="0"/>
              <a:t>Walking with you with a walker to ensure you are safe to return home (including stairs)</a:t>
            </a:r>
          </a:p>
          <a:p>
            <a:r>
              <a:rPr lang="en-US" sz="2600" dirty="0"/>
              <a:t>Medically Stable</a:t>
            </a:r>
          </a:p>
          <a:p>
            <a:pPr lvl="1"/>
            <a:r>
              <a:rPr lang="en-US" sz="2200" dirty="0"/>
              <a:t>Vital signs and labs (done the morning after surgery if overnight stay) must be within normal limits prior to discharge</a:t>
            </a:r>
          </a:p>
          <a:p>
            <a:r>
              <a:rPr lang="en-US" sz="2600" dirty="0"/>
              <a:t>Pain Management</a:t>
            </a:r>
          </a:p>
          <a:p>
            <a:pPr lvl="1"/>
            <a:r>
              <a:rPr lang="en-US" sz="2200" dirty="0"/>
              <a:t>Your pain should be at a tolerable level with oral medications prior to discharge</a:t>
            </a:r>
          </a:p>
          <a:p>
            <a:pPr lvl="1"/>
            <a:r>
              <a:rPr lang="en-US" sz="2200" dirty="0"/>
              <a:t>Medication Prescriptions will be provided at discharge</a:t>
            </a:r>
          </a:p>
          <a:p>
            <a:endParaRPr lang="en-US" sz="2200" dirty="0"/>
          </a:p>
        </p:txBody>
      </p:sp>
      <p:sp>
        <p:nvSpPr>
          <p:cNvPr id="5" name="Title 4">
            <a:extLst>
              <a:ext uri="{FF2B5EF4-FFF2-40B4-BE49-F238E27FC236}">
                <a16:creationId xmlns:a16="http://schemas.microsoft.com/office/drawing/2014/main" id="{71078D7D-29BC-82EA-A2E2-906AE7EF83C9}"/>
              </a:ext>
            </a:extLst>
          </p:cNvPr>
          <p:cNvSpPr>
            <a:spLocks noGrp="1"/>
          </p:cNvSpPr>
          <p:nvPr>
            <p:ph type="title"/>
          </p:nvPr>
        </p:nvSpPr>
        <p:spPr/>
        <p:txBody>
          <a:bodyPr>
            <a:normAutofit/>
          </a:bodyPr>
          <a:lstStyle/>
          <a:p>
            <a:r>
              <a:rPr lang="en-US" sz="4800" dirty="0"/>
              <a:t>After Surgery / Going home</a:t>
            </a:r>
          </a:p>
        </p:txBody>
      </p:sp>
    </p:spTree>
    <p:extLst>
      <p:ext uri="{BB962C8B-B14F-4D97-AF65-F5344CB8AC3E}">
        <p14:creationId xmlns:p14="http://schemas.microsoft.com/office/powerpoint/2010/main" val="311712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800" dirty="0"/>
              <a:t>Class objectives</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p:txBody>
          <a:bodyPr anchor="t">
            <a:normAutofit/>
          </a:bodyPr>
          <a:lstStyle/>
          <a:p>
            <a:r>
              <a:rPr lang="en-US" sz="2800" dirty="0"/>
              <a:t>Review why and how surgery is performed</a:t>
            </a:r>
          </a:p>
          <a:p>
            <a:r>
              <a:rPr lang="en-US" sz="2800" dirty="0"/>
              <a:t>Review your expected hospital course</a:t>
            </a:r>
          </a:p>
          <a:p>
            <a:r>
              <a:rPr lang="en-US" sz="2800" dirty="0"/>
              <a:t>What does a typical post op recovery look like?</a:t>
            </a:r>
          </a:p>
          <a:p>
            <a:r>
              <a:rPr lang="en-US" sz="2800" dirty="0"/>
              <a:t>Discuss possible complications and how to minimize those risks</a:t>
            </a:r>
          </a:p>
        </p:txBody>
      </p:sp>
    </p:spTree>
    <p:extLst>
      <p:ext uri="{BB962C8B-B14F-4D97-AF65-F5344CB8AC3E}">
        <p14:creationId xmlns:p14="http://schemas.microsoft.com/office/powerpoint/2010/main" val="871833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800" dirty="0"/>
              <a:t>After Surgery / Going home</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436987" y="1838411"/>
            <a:ext cx="11318026" cy="4805277"/>
          </a:xfrm>
        </p:spPr>
        <p:txBody>
          <a:bodyPr anchor="t">
            <a:noAutofit/>
          </a:bodyPr>
          <a:lstStyle/>
          <a:p>
            <a:r>
              <a:rPr lang="en-US" sz="2400" dirty="0"/>
              <a:t>Feel well enough to eat solid food and drink liquids with no nausea or vomiting </a:t>
            </a:r>
          </a:p>
          <a:p>
            <a:r>
              <a:rPr lang="en-US" sz="2400" dirty="0"/>
              <a:t>Urination</a:t>
            </a:r>
          </a:p>
          <a:p>
            <a:pPr lvl="1"/>
            <a:r>
              <a:rPr lang="en-US" sz="2000" dirty="0"/>
              <a:t>Urination is difficult for some patients after anesthesia </a:t>
            </a:r>
          </a:p>
          <a:p>
            <a:pPr lvl="1"/>
            <a:r>
              <a:rPr lang="en-US" sz="2000" dirty="0"/>
              <a:t>We would like you to be able to void your bladder prior to discharging home</a:t>
            </a:r>
          </a:p>
          <a:p>
            <a:pPr lvl="1"/>
            <a:r>
              <a:rPr lang="en-US" sz="2000" dirty="0"/>
              <a:t>If you are unable to do so after several attempts, we may recommend placement of a catheter to be sent home with you and arrangements to follow up with your PCP</a:t>
            </a:r>
          </a:p>
          <a:p>
            <a:r>
              <a:rPr lang="en-US" sz="2400" dirty="0"/>
              <a:t>Constipation</a:t>
            </a:r>
          </a:p>
          <a:p>
            <a:pPr lvl="1"/>
            <a:r>
              <a:rPr lang="en-US" sz="2000" dirty="0"/>
              <a:t>You do not need to have a bowel movement in order to leave</a:t>
            </a:r>
          </a:p>
          <a:p>
            <a:pPr lvl="1"/>
            <a:r>
              <a:rPr lang="en-US" sz="2000" dirty="0"/>
              <a:t>The combination of anesthesia and pain meds slows your bowels.  You will receive a stool softener to help with this, but it is not uncommon to not have a BM within 3-5 days after surgery. Lots of hydration, minimizing narcotics, and using stool softeners will help a lot!</a:t>
            </a:r>
          </a:p>
          <a:p>
            <a:endParaRPr lang="en-US" sz="2200" dirty="0"/>
          </a:p>
        </p:txBody>
      </p:sp>
    </p:spTree>
    <p:extLst>
      <p:ext uri="{BB962C8B-B14F-4D97-AF65-F5344CB8AC3E}">
        <p14:creationId xmlns:p14="http://schemas.microsoft.com/office/powerpoint/2010/main" val="3740465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000" dirty="0"/>
              <a:t>Multimodal Post op pain Management</a:t>
            </a:r>
            <a:endParaRPr lang="en-US" sz="4000" u="sng" dirty="0"/>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400010" y="1833267"/>
            <a:ext cx="10260751" cy="4805277"/>
          </a:xfrm>
        </p:spPr>
        <p:txBody>
          <a:bodyPr anchor="t">
            <a:noAutofit/>
          </a:bodyPr>
          <a:lstStyle/>
          <a:p>
            <a:r>
              <a:rPr lang="en-US" sz="2600" dirty="0"/>
              <a:t>Ice / cryotherapy</a:t>
            </a:r>
          </a:p>
          <a:p>
            <a:r>
              <a:rPr lang="en-US" sz="2600" dirty="0"/>
              <a:t>Anti-inflammatory (ex: Meloxicam/Mobic) for 6 weeks</a:t>
            </a:r>
          </a:p>
          <a:p>
            <a:pPr lvl="1"/>
            <a:r>
              <a:rPr lang="en-US" sz="2400" dirty="0"/>
              <a:t>Some patients cannot tolerate NSAIDs for various reasons (kidney injury, GI intolerance, medication interactions)</a:t>
            </a:r>
          </a:p>
          <a:p>
            <a:r>
              <a:rPr lang="en-US" sz="2600" dirty="0"/>
              <a:t>Tylenol (Acetaminophen)</a:t>
            </a:r>
          </a:p>
          <a:p>
            <a:pPr lvl="1"/>
            <a:r>
              <a:rPr lang="en-US" sz="2400" dirty="0"/>
              <a:t>Take </a:t>
            </a:r>
            <a:r>
              <a:rPr lang="en-US" sz="2400" b="1" dirty="0"/>
              <a:t>1000mg 3x daily </a:t>
            </a:r>
            <a:r>
              <a:rPr lang="en-US" sz="2400" dirty="0"/>
              <a:t>– this helps decrease the need for narcotics</a:t>
            </a:r>
          </a:p>
          <a:p>
            <a:r>
              <a:rPr lang="en-US" sz="2600" dirty="0"/>
              <a:t>Tramadol</a:t>
            </a:r>
          </a:p>
          <a:p>
            <a:r>
              <a:rPr lang="en-US" sz="2600" dirty="0"/>
              <a:t>Narcotic medication as-needed for severe pain (ex: Oxycodone)</a:t>
            </a:r>
          </a:p>
          <a:p>
            <a:pPr marL="0" indent="0">
              <a:buNone/>
            </a:pPr>
            <a:r>
              <a:rPr lang="en-US" sz="2200" i="1" dirty="0"/>
              <a:t>	* “Multi-modal” Pain Protocol: each medication acts on different pain pathways</a:t>
            </a:r>
          </a:p>
        </p:txBody>
      </p:sp>
    </p:spTree>
    <p:extLst>
      <p:ext uri="{BB962C8B-B14F-4D97-AF65-F5344CB8AC3E}">
        <p14:creationId xmlns:p14="http://schemas.microsoft.com/office/powerpoint/2010/main" val="3682175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200" dirty="0"/>
              <a:t>Cold therapy after surgery</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469161" y="2052723"/>
            <a:ext cx="10775101" cy="4805277"/>
          </a:xfrm>
        </p:spPr>
        <p:txBody>
          <a:bodyPr anchor="t">
            <a:noAutofit/>
          </a:bodyPr>
          <a:lstStyle/>
          <a:p>
            <a:r>
              <a:rPr lang="en-US" sz="2600" dirty="0"/>
              <a:t>Cold Therapy for your comfort</a:t>
            </a:r>
          </a:p>
          <a:p>
            <a:pPr lvl="1"/>
            <a:r>
              <a:rPr lang="en-US" sz="2400" dirty="0"/>
              <a:t>Ice packs help your pain and swelling much more than heat</a:t>
            </a:r>
          </a:p>
          <a:p>
            <a:pPr lvl="1"/>
            <a:r>
              <a:rPr lang="en-US" sz="2400" dirty="0"/>
              <a:t>You can use gel ice packs or even just a frozen bag of peas directly on your dressing</a:t>
            </a:r>
          </a:p>
          <a:p>
            <a:pPr lvl="1"/>
            <a:r>
              <a:rPr lang="en-US" sz="2400" dirty="0"/>
              <a:t>Ice for 20-30 minutes ON, and then 30 minutes off as much as possible throughout the daytime</a:t>
            </a:r>
          </a:p>
          <a:p>
            <a:endParaRPr lang="en-US" sz="2200" dirty="0"/>
          </a:p>
        </p:txBody>
      </p:sp>
    </p:spTree>
    <p:extLst>
      <p:ext uri="{BB962C8B-B14F-4D97-AF65-F5344CB8AC3E}">
        <p14:creationId xmlns:p14="http://schemas.microsoft.com/office/powerpoint/2010/main" val="2210855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200" dirty="0"/>
              <a:t>Postoperative medication PLAN</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373908" y="1811289"/>
            <a:ext cx="10313139" cy="4805277"/>
          </a:xfrm>
        </p:spPr>
        <p:txBody>
          <a:bodyPr anchor="t">
            <a:noAutofit/>
          </a:bodyPr>
          <a:lstStyle/>
          <a:p>
            <a:r>
              <a:rPr lang="en-US" sz="2400" dirty="0"/>
              <a:t>Blood thinner to minimize risk of blood clots (May vary depending on your medical history) </a:t>
            </a:r>
          </a:p>
          <a:p>
            <a:pPr lvl="1"/>
            <a:r>
              <a:rPr lang="en-US" sz="2000" dirty="0"/>
              <a:t>Aspirin (ASA) 81mg 2x/ day for 35 days </a:t>
            </a:r>
          </a:p>
          <a:p>
            <a:pPr lvl="1"/>
            <a:r>
              <a:rPr lang="en-US" sz="2000" dirty="0"/>
              <a:t>Xarelto 10mg daily for 35 days (patients with history of blood clots or those who cannot tolerate aspirin</a:t>
            </a:r>
          </a:p>
          <a:p>
            <a:r>
              <a:rPr lang="en-US" sz="2400" dirty="0"/>
              <a:t>Post Op Antibiotic </a:t>
            </a:r>
          </a:p>
          <a:p>
            <a:pPr lvl="1"/>
            <a:r>
              <a:rPr lang="en-US" sz="2000" dirty="0"/>
              <a:t>For those at increased risk of infection (ex: diabetics, high BMI, autoimmune diseases, recent smokers) – you will take for 7 days </a:t>
            </a:r>
          </a:p>
          <a:p>
            <a:pPr lvl="1"/>
            <a:r>
              <a:rPr lang="en-US" sz="2000" dirty="0"/>
              <a:t>Same day discharge patients are sent home with 3 doses of antibiotics</a:t>
            </a:r>
          </a:p>
          <a:p>
            <a:r>
              <a:rPr lang="en-US" sz="2400" dirty="0"/>
              <a:t>Zofran (Ondansetron): to help with nausea after surgery</a:t>
            </a:r>
          </a:p>
          <a:p>
            <a:r>
              <a:rPr lang="en-US" sz="2400" dirty="0"/>
              <a:t>Stool Softener (Ex: Senna): to help with constipation after surgery</a:t>
            </a:r>
          </a:p>
        </p:txBody>
      </p:sp>
    </p:spTree>
    <p:extLst>
      <p:ext uri="{BB962C8B-B14F-4D97-AF65-F5344CB8AC3E}">
        <p14:creationId xmlns:p14="http://schemas.microsoft.com/office/powerpoint/2010/main" val="2472637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200" dirty="0"/>
              <a:t>Postoperative medications</a:t>
            </a:r>
          </a:p>
        </p:txBody>
      </p:sp>
      <p:pic>
        <p:nvPicPr>
          <p:cNvPr id="4" name="Picture 3">
            <a:extLst>
              <a:ext uri="{FF2B5EF4-FFF2-40B4-BE49-F238E27FC236}">
                <a16:creationId xmlns:a16="http://schemas.microsoft.com/office/drawing/2014/main" id="{8C929C55-23A0-695A-5A8A-E88E6689E848}"/>
              </a:ext>
            </a:extLst>
          </p:cNvPr>
          <p:cNvPicPr>
            <a:picLocks noChangeAspect="1"/>
          </p:cNvPicPr>
          <p:nvPr/>
        </p:nvPicPr>
        <p:blipFill>
          <a:blip r:embed="rId3"/>
          <a:stretch>
            <a:fillRect/>
          </a:stretch>
        </p:blipFill>
        <p:spPr>
          <a:xfrm>
            <a:off x="1092816" y="1944028"/>
            <a:ext cx="10024326" cy="4770197"/>
          </a:xfrm>
          <a:prstGeom prst="rect">
            <a:avLst/>
          </a:prstGeom>
        </p:spPr>
      </p:pic>
    </p:spTree>
    <p:extLst>
      <p:ext uri="{BB962C8B-B14F-4D97-AF65-F5344CB8AC3E}">
        <p14:creationId xmlns:p14="http://schemas.microsoft.com/office/powerpoint/2010/main" val="1677068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800" dirty="0"/>
              <a:t>Incision &amp; Dressing Care</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383303" y="1809685"/>
            <a:ext cx="8352734" cy="4439888"/>
          </a:xfrm>
        </p:spPr>
        <p:txBody>
          <a:bodyPr anchor="t">
            <a:noAutofit/>
          </a:bodyPr>
          <a:lstStyle/>
          <a:p>
            <a:r>
              <a:rPr lang="en-US" sz="2600" dirty="0"/>
              <a:t>Your skin is typically closed with dissolvable sutures and/or skin glue</a:t>
            </a:r>
          </a:p>
          <a:p>
            <a:r>
              <a:rPr lang="en-US" sz="2600" dirty="0"/>
              <a:t>A water-resistant dressing is then placed</a:t>
            </a:r>
          </a:p>
          <a:p>
            <a:pPr lvl="1"/>
            <a:r>
              <a:rPr lang="en-US" sz="2000" dirty="0"/>
              <a:t>Unless otherwise specified, </a:t>
            </a:r>
            <a:r>
              <a:rPr lang="en-US" sz="2000" b="1" dirty="0"/>
              <a:t>keep your dressing clean and intact until your first post op appointment</a:t>
            </a:r>
            <a:r>
              <a:rPr lang="en-US" sz="2000" dirty="0"/>
              <a:t>. Please refer to the Wound Care section of your Joint Book or see the website for further instructions</a:t>
            </a:r>
          </a:p>
          <a:p>
            <a:r>
              <a:rPr lang="en-US" sz="2600" dirty="0"/>
              <a:t>Bathing: </a:t>
            </a:r>
          </a:p>
          <a:p>
            <a:pPr lvl="1"/>
            <a:r>
              <a:rPr lang="en-US" sz="2000" dirty="0"/>
              <a:t>You may shower with this dressing 3 days after surgery, so long as dressing remains sealed and there is no drainage</a:t>
            </a:r>
          </a:p>
          <a:p>
            <a:pPr lvl="1"/>
            <a:r>
              <a:rPr lang="en-US" sz="2000" dirty="0"/>
              <a:t>avoid submerging in pools, tubs, or baths until cleared by your surgeon (approximately 6 weeks after surgery)</a:t>
            </a:r>
          </a:p>
        </p:txBody>
      </p:sp>
      <p:pic>
        <p:nvPicPr>
          <p:cNvPr id="2050" name="Picture 2" descr="Buy 3M Tegaderm +Pad Film Dressing With Non-Adherent Pad">
            <a:extLst>
              <a:ext uri="{FF2B5EF4-FFF2-40B4-BE49-F238E27FC236}">
                <a16:creationId xmlns:a16="http://schemas.microsoft.com/office/drawing/2014/main" id="{7296980E-47A7-C742-A976-501B4A1C8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4307" y="1962150"/>
            <a:ext cx="2476500" cy="2476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A758D68-E2BD-DE4E-B836-A95EC1194DCF}"/>
              </a:ext>
            </a:extLst>
          </p:cNvPr>
          <p:cNvSpPr txBox="1"/>
          <p:nvPr/>
        </p:nvSpPr>
        <p:spPr>
          <a:xfrm>
            <a:off x="10017265" y="4684844"/>
            <a:ext cx="31870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solidFill>
              </a:rPr>
              <a:t>Tegaderm</a:t>
            </a:r>
          </a:p>
        </p:txBody>
      </p:sp>
    </p:spTree>
    <p:extLst>
      <p:ext uri="{BB962C8B-B14F-4D97-AF65-F5344CB8AC3E}">
        <p14:creationId xmlns:p14="http://schemas.microsoft.com/office/powerpoint/2010/main" val="1126274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800" dirty="0"/>
              <a:t>Incision &amp; Dressing Care</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466888" y="2031235"/>
            <a:ext cx="7162486" cy="4481561"/>
          </a:xfrm>
        </p:spPr>
        <p:txBody>
          <a:bodyPr anchor="t">
            <a:noAutofit/>
          </a:bodyPr>
          <a:lstStyle/>
          <a:p>
            <a:r>
              <a:rPr lang="en-US" sz="2600" dirty="0"/>
              <a:t>Patients who are at higher risk for wound complications or infection may have Nylon sutures or Surgical Staples, that will be removed at your first follow-up appointment</a:t>
            </a:r>
          </a:p>
          <a:p>
            <a:r>
              <a:rPr lang="en-US" sz="2600" dirty="0" err="1"/>
              <a:t>Prevena</a:t>
            </a:r>
            <a:r>
              <a:rPr lang="en-US" sz="2600" dirty="0"/>
              <a:t> Incisional Vac</a:t>
            </a:r>
          </a:p>
          <a:p>
            <a:pPr lvl="1"/>
            <a:r>
              <a:rPr lang="en-US" sz="2000" dirty="0"/>
              <a:t>Used for patients at higher risk for wound complications, often in revision joint replacements</a:t>
            </a:r>
          </a:p>
          <a:p>
            <a:pPr lvl="1"/>
            <a:r>
              <a:rPr lang="en-US" sz="2000" dirty="0"/>
              <a:t>Negative pressure vacuum suction seal. Stays in place for 7 days and prevents infection. After 7 days, the canister battery will stop working and you can remove and place a dry dressing. This peels off like a normal bandage.</a:t>
            </a:r>
          </a:p>
        </p:txBody>
      </p:sp>
      <p:pic>
        <p:nvPicPr>
          <p:cNvPr id="9" name="Content Placeholder 4" descr="Satellite.gif">
            <a:extLst>
              <a:ext uri="{FF2B5EF4-FFF2-40B4-BE49-F238E27FC236}">
                <a16:creationId xmlns:a16="http://schemas.microsoft.com/office/drawing/2014/main" id="{9C4864D2-4BB2-8342-BCEE-14D528C7355F}"/>
              </a:ext>
            </a:extLst>
          </p:cNvPr>
          <p:cNvPicPr>
            <a:picLocks noChangeAspect="1"/>
          </p:cNvPicPr>
          <p:nvPr/>
        </p:nvPicPr>
        <p:blipFill>
          <a:blip r:embed="rId2" cstate="print"/>
          <a:stretch>
            <a:fillRect/>
          </a:stretch>
        </p:blipFill>
        <p:spPr>
          <a:xfrm>
            <a:off x="7629374" y="2251438"/>
            <a:ext cx="3981434" cy="2020578"/>
          </a:xfrm>
          <a:prstGeom prst="rect">
            <a:avLst/>
          </a:prstGeom>
        </p:spPr>
      </p:pic>
      <p:sp>
        <p:nvSpPr>
          <p:cNvPr id="11" name="TextBox 10">
            <a:extLst>
              <a:ext uri="{FF2B5EF4-FFF2-40B4-BE49-F238E27FC236}">
                <a16:creationId xmlns:a16="http://schemas.microsoft.com/office/drawing/2014/main" id="{10331D9A-D020-4444-969F-3163A0A767F9}"/>
              </a:ext>
            </a:extLst>
          </p:cNvPr>
          <p:cNvSpPr txBox="1"/>
          <p:nvPr/>
        </p:nvSpPr>
        <p:spPr>
          <a:xfrm>
            <a:off x="8054855" y="4772713"/>
            <a:ext cx="34534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solidFill>
              </a:rPr>
              <a:t>Dressing Type #2: </a:t>
            </a:r>
            <a:r>
              <a:rPr lang="en-US" dirty="0" err="1">
                <a:solidFill>
                  <a:schemeClr val="tx2"/>
                </a:solidFill>
              </a:rPr>
              <a:t>Prevena</a:t>
            </a:r>
            <a:endParaRPr lang="en-US" dirty="0">
              <a:solidFill>
                <a:schemeClr val="tx2"/>
              </a:solidFill>
            </a:endParaRPr>
          </a:p>
        </p:txBody>
      </p:sp>
    </p:spTree>
    <p:extLst>
      <p:ext uri="{BB962C8B-B14F-4D97-AF65-F5344CB8AC3E}">
        <p14:creationId xmlns:p14="http://schemas.microsoft.com/office/powerpoint/2010/main" val="389132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800" dirty="0"/>
              <a:t>Follow-up office visits</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480788" y="1924136"/>
            <a:ext cx="11029615" cy="4633827"/>
          </a:xfrm>
        </p:spPr>
        <p:txBody>
          <a:bodyPr anchor="t">
            <a:noAutofit/>
          </a:bodyPr>
          <a:lstStyle/>
          <a:p>
            <a:r>
              <a:rPr lang="en-US" sz="2600" dirty="0"/>
              <a:t>2-3 weeks Post-Surgery</a:t>
            </a:r>
          </a:p>
          <a:p>
            <a:pPr lvl="1"/>
            <a:r>
              <a:rPr lang="en-US" sz="2000" dirty="0"/>
              <a:t>Incision will be checked</a:t>
            </a:r>
          </a:p>
          <a:p>
            <a:pPr lvl="1"/>
            <a:r>
              <a:rPr lang="en-US" sz="2000" dirty="0"/>
              <a:t>X-Rays will be obtained to check on the position of your implants</a:t>
            </a:r>
          </a:p>
          <a:p>
            <a:pPr lvl="1"/>
            <a:r>
              <a:rPr lang="en-US" sz="2000" dirty="0"/>
              <a:t>If sutures/staples need to be removed, they will be removed at this visit</a:t>
            </a:r>
          </a:p>
          <a:p>
            <a:pPr lvl="1"/>
            <a:r>
              <a:rPr lang="en-US" sz="2000" dirty="0"/>
              <a:t>At this visit you will typically be checked by Dr Vaux’s Physician Assistant (PA)</a:t>
            </a:r>
          </a:p>
          <a:p>
            <a:r>
              <a:rPr lang="en-US" sz="2600" dirty="0"/>
              <a:t>6 weeks Post-Surgery</a:t>
            </a:r>
          </a:p>
          <a:p>
            <a:pPr lvl="1"/>
            <a:r>
              <a:rPr lang="en-US" sz="2000" dirty="0"/>
              <a:t>In clinic visit with your surgeon</a:t>
            </a:r>
          </a:p>
          <a:p>
            <a:pPr lvl="1"/>
            <a:r>
              <a:rPr lang="en-US" sz="2000" dirty="0"/>
              <a:t>Incision is checked to ensure complete healing</a:t>
            </a:r>
          </a:p>
          <a:p>
            <a:pPr lvl="1"/>
            <a:r>
              <a:rPr lang="en-US" sz="2000" dirty="0"/>
              <a:t>Range of motion check for total knee patients</a:t>
            </a:r>
          </a:p>
          <a:p>
            <a:r>
              <a:rPr lang="en-US" sz="2600" dirty="0"/>
              <a:t>4 months &amp; 1 year: </a:t>
            </a:r>
            <a:r>
              <a:rPr lang="en-US" sz="2400" dirty="0" err="1"/>
              <a:t>xrays</a:t>
            </a:r>
            <a:r>
              <a:rPr lang="en-US" sz="2400" dirty="0"/>
              <a:t> and continue to check progress of return to full activity </a:t>
            </a:r>
          </a:p>
          <a:p>
            <a:endParaRPr lang="en-US" sz="2400" dirty="0"/>
          </a:p>
        </p:txBody>
      </p:sp>
    </p:spTree>
    <p:extLst>
      <p:ext uri="{BB962C8B-B14F-4D97-AF65-F5344CB8AC3E}">
        <p14:creationId xmlns:p14="http://schemas.microsoft.com/office/powerpoint/2010/main" val="2192851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CD177-32E1-2C82-EFDF-30609FB20FB6}"/>
              </a:ext>
            </a:extLst>
          </p:cNvPr>
          <p:cNvSpPr>
            <a:spLocks noGrp="1"/>
          </p:cNvSpPr>
          <p:nvPr>
            <p:ph type="title"/>
          </p:nvPr>
        </p:nvSpPr>
        <p:spPr/>
        <p:txBody>
          <a:bodyPr>
            <a:normAutofit/>
          </a:bodyPr>
          <a:lstStyle/>
          <a:p>
            <a:r>
              <a:rPr lang="en-US" sz="4800" dirty="0"/>
              <a:t>Goals / typical post op recovery</a:t>
            </a:r>
          </a:p>
        </p:txBody>
      </p:sp>
      <p:sp>
        <p:nvSpPr>
          <p:cNvPr id="3" name="Content Placeholder 2">
            <a:extLst>
              <a:ext uri="{FF2B5EF4-FFF2-40B4-BE49-F238E27FC236}">
                <a16:creationId xmlns:a16="http://schemas.microsoft.com/office/drawing/2014/main" id="{A5F1FF31-BC9B-536E-6A71-05CB1BDA9B15}"/>
              </a:ext>
            </a:extLst>
          </p:cNvPr>
          <p:cNvSpPr>
            <a:spLocks noGrp="1"/>
          </p:cNvSpPr>
          <p:nvPr>
            <p:ph idx="1"/>
          </p:nvPr>
        </p:nvSpPr>
        <p:spPr>
          <a:xfrm>
            <a:off x="380024" y="1833024"/>
            <a:ext cx="11287720" cy="5024976"/>
          </a:xfrm>
        </p:spPr>
        <p:txBody>
          <a:bodyPr anchor="t">
            <a:noAutofit/>
          </a:bodyPr>
          <a:lstStyle/>
          <a:p>
            <a:r>
              <a:rPr lang="en-US" sz="2400" dirty="0"/>
              <a:t>Independent by 5 – 14 days after surgery (cane as needed </a:t>
            </a:r>
            <a:r>
              <a:rPr lang="en-US" sz="2400" i="1" dirty="0"/>
              <a:t>but </a:t>
            </a:r>
            <a:r>
              <a:rPr lang="en-US" sz="2400" dirty="0"/>
              <a:t>be safe and do not fall!)</a:t>
            </a:r>
          </a:p>
          <a:p>
            <a:r>
              <a:rPr lang="en-US" sz="2400" dirty="0"/>
              <a:t>2 – 3 weeks off narcotics </a:t>
            </a:r>
          </a:p>
          <a:p>
            <a:r>
              <a:rPr lang="en-US" sz="2400" dirty="0"/>
              <a:t>4 – 6 weeks back to work (depending on your job)</a:t>
            </a:r>
          </a:p>
          <a:p>
            <a:r>
              <a:rPr lang="en-US" sz="2400" dirty="0"/>
              <a:t>3 – 4 months (80-90% recovered)</a:t>
            </a:r>
          </a:p>
          <a:p>
            <a:r>
              <a:rPr lang="en-US" sz="2400" dirty="0"/>
              <a:t>1 – 2 years full recovery</a:t>
            </a:r>
          </a:p>
          <a:p>
            <a:endParaRPr lang="en-US" sz="2000" dirty="0"/>
          </a:p>
          <a:p>
            <a:pPr marL="0" indent="0">
              <a:buNone/>
            </a:pPr>
            <a:r>
              <a:rPr lang="en-US" sz="2000" b="1" dirty="0"/>
              <a:t>Our goal is to get you back to the activities you want to do as quickly and safe as possible!</a:t>
            </a:r>
          </a:p>
          <a:p>
            <a:pPr marL="0" indent="0">
              <a:buNone/>
            </a:pPr>
            <a:endParaRPr lang="en-US" sz="2000" dirty="0"/>
          </a:p>
          <a:p>
            <a:pPr marL="0" indent="0">
              <a:buNone/>
            </a:pPr>
            <a:r>
              <a:rPr lang="en-US" sz="2000" dirty="0"/>
              <a:t>*keep in mind, each patient recovers at a different pace. Your recovery will depend on your pre operative ability/ severity of arthritis, age, overall functional level.  Our focus is on steady and safe progress after surgery. Think marathon, not a sprint! </a:t>
            </a:r>
          </a:p>
          <a:p>
            <a:pPr marL="0" indent="0">
              <a:buNone/>
            </a:pPr>
            <a:endParaRPr lang="en-US" sz="1200" dirty="0"/>
          </a:p>
        </p:txBody>
      </p:sp>
    </p:spTree>
    <p:extLst>
      <p:ext uri="{BB962C8B-B14F-4D97-AF65-F5344CB8AC3E}">
        <p14:creationId xmlns:p14="http://schemas.microsoft.com/office/powerpoint/2010/main" val="1122569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800" dirty="0"/>
              <a:t>When Can I…?</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377721" y="1845759"/>
            <a:ext cx="10660801" cy="4805277"/>
          </a:xfrm>
        </p:spPr>
        <p:txBody>
          <a:bodyPr anchor="t">
            <a:noAutofit/>
          </a:bodyPr>
          <a:lstStyle/>
          <a:p>
            <a:r>
              <a:rPr lang="en-US" sz="2600" dirty="0"/>
              <a:t>Return to work? Answer: Depends on your job!</a:t>
            </a:r>
          </a:p>
          <a:p>
            <a:pPr lvl="1"/>
            <a:r>
              <a:rPr lang="en-US" sz="2000" dirty="0"/>
              <a:t>Light duty/desk job: 2-4 weeks after surgery</a:t>
            </a:r>
          </a:p>
          <a:p>
            <a:pPr lvl="1"/>
            <a:r>
              <a:rPr lang="en-US" sz="2000" dirty="0"/>
              <a:t>Heavy duty/Labor Intensive: 6-8 weeks post op</a:t>
            </a:r>
          </a:p>
          <a:p>
            <a:r>
              <a:rPr lang="en-US" sz="2600" dirty="0"/>
              <a:t>Drive?</a:t>
            </a:r>
          </a:p>
          <a:p>
            <a:pPr lvl="1"/>
            <a:r>
              <a:rPr lang="en-US" sz="2000" dirty="0"/>
              <a:t>3-4 weeks for most people to get your brake reaction time back</a:t>
            </a:r>
          </a:p>
          <a:p>
            <a:pPr lvl="1"/>
            <a:r>
              <a:rPr lang="en-US" sz="2000" dirty="0"/>
              <a:t>Must be off narcotic medications completely and feel safe. Practice in a parking lot first to ensure you are safe</a:t>
            </a:r>
          </a:p>
          <a:p>
            <a:r>
              <a:rPr lang="en-US" sz="2600" dirty="0"/>
              <a:t>Travel or Fly?</a:t>
            </a:r>
          </a:p>
          <a:p>
            <a:pPr lvl="1"/>
            <a:r>
              <a:rPr lang="en-US" sz="2000" dirty="0"/>
              <a:t>Preferably not until after your first post op/ wound check appointment</a:t>
            </a:r>
          </a:p>
          <a:p>
            <a:pPr lvl="1"/>
            <a:r>
              <a:rPr lang="en-US" sz="2000" dirty="0"/>
              <a:t>If / when you do, make sure to take frequent walking breaks to keep your blood flowing and prevent blood clots and stiffness</a:t>
            </a:r>
          </a:p>
          <a:p>
            <a:endParaRPr lang="en-US" sz="2400" dirty="0"/>
          </a:p>
        </p:txBody>
      </p:sp>
    </p:spTree>
    <p:extLst>
      <p:ext uri="{BB962C8B-B14F-4D97-AF65-F5344CB8AC3E}">
        <p14:creationId xmlns:p14="http://schemas.microsoft.com/office/powerpoint/2010/main" val="110082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925A3-B466-B0C5-856B-41A01AA19B1E}"/>
              </a:ext>
            </a:extLst>
          </p:cNvPr>
          <p:cNvSpPr>
            <a:spLocks noGrp="1"/>
          </p:cNvSpPr>
          <p:nvPr>
            <p:ph type="title"/>
          </p:nvPr>
        </p:nvSpPr>
        <p:spPr>
          <a:xfrm>
            <a:off x="581191" y="702156"/>
            <a:ext cx="11222881" cy="1013800"/>
          </a:xfrm>
        </p:spPr>
        <p:txBody>
          <a:bodyPr>
            <a:noAutofit/>
          </a:bodyPr>
          <a:lstStyle/>
          <a:p>
            <a:r>
              <a:rPr lang="en-US" sz="3600" dirty="0"/>
              <a:t>When to consider joint replacement surgery</a:t>
            </a:r>
          </a:p>
        </p:txBody>
      </p:sp>
      <p:sp>
        <p:nvSpPr>
          <p:cNvPr id="3" name="Content Placeholder 2">
            <a:extLst>
              <a:ext uri="{FF2B5EF4-FFF2-40B4-BE49-F238E27FC236}">
                <a16:creationId xmlns:a16="http://schemas.microsoft.com/office/drawing/2014/main" id="{8346E29D-C31D-C2CB-0961-BFD5F0E07F20}"/>
              </a:ext>
            </a:extLst>
          </p:cNvPr>
          <p:cNvSpPr>
            <a:spLocks noGrp="1"/>
          </p:cNvSpPr>
          <p:nvPr>
            <p:ph idx="1"/>
          </p:nvPr>
        </p:nvSpPr>
        <p:spPr>
          <a:xfrm>
            <a:off x="315185" y="1781486"/>
            <a:ext cx="10986799" cy="4838770"/>
          </a:xfrm>
        </p:spPr>
        <p:txBody>
          <a:bodyPr anchor="t">
            <a:noAutofit/>
          </a:bodyPr>
          <a:lstStyle/>
          <a:p>
            <a:r>
              <a:rPr lang="en-US" sz="2200" dirty="0"/>
              <a:t>Joint replacement surgery is recommended when all appropriate, non-surgical/ conservative measures have been considered. </a:t>
            </a:r>
          </a:p>
          <a:p>
            <a:pPr lvl="1"/>
            <a:r>
              <a:rPr lang="en-US" sz="1800" dirty="0"/>
              <a:t>Anti-inflammatories/ Over the counter medications</a:t>
            </a:r>
          </a:p>
          <a:p>
            <a:pPr lvl="1"/>
            <a:r>
              <a:rPr lang="en-US" sz="1800" dirty="0"/>
              <a:t>Physical therapy/ home exercises</a:t>
            </a:r>
          </a:p>
          <a:p>
            <a:pPr lvl="1"/>
            <a:r>
              <a:rPr lang="en-US" sz="1800" dirty="0"/>
              <a:t>Lifestyle modifications</a:t>
            </a:r>
          </a:p>
          <a:p>
            <a:pPr lvl="1"/>
            <a:r>
              <a:rPr lang="en-US" sz="1800" dirty="0"/>
              <a:t>Injections </a:t>
            </a:r>
          </a:p>
          <a:p>
            <a:pPr lvl="1"/>
            <a:r>
              <a:rPr lang="en-US" sz="1800" dirty="0"/>
              <a:t>Assistive devices for ambulation (ex: cane or walker)</a:t>
            </a:r>
          </a:p>
          <a:p>
            <a:pPr lvl="1"/>
            <a:r>
              <a:rPr lang="en-US" sz="1800" dirty="0"/>
              <a:t>Braces</a:t>
            </a:r>
          </a:p>
          <a:p>
            <a:pPr lvl="1"/>
            <a:r>
              <a:rPr lang="en-US" sz="1800" dirty="0"/>
              <a:t>Weight loss</a:t>
            </a:r>
          </a:p>
          <a:p>
            <a:r>
              <a:rPr lang="en-US" sz="2200" dirty="0"/>
              <a:t>If you have tried some or all of these treatments, your arthritic pain continues to bother you more days than not, and is negatively impacting your quality of life, it is likely time to consider joint replacement surgery</a:t>
            </a:r>
          </a:p>
        </p:txBody>
      </p:sp>
    </p:spTree>
    <p:extLst>
      <p:ext uri="{BB962C8B-B14F-4D97-AF65-F5344CB8AC3E}">
        <p14:creationId xmlns:p14="http://schemas.microsoft.com/office/powerpoint/2010/main" val="4283625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400" dirty="0"/>
              <a:t>Potential risks and complications</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402486" y="1906419"/>
            <a:ext cx="11208322" cy="4805277"/>
          </a:xfrm>
        </p:spPr>
        <p:txBody>
          <a:bodyPr anchor="t">
            <a:noAutofit/>
          </a:bodyPr>
          <a:lstStyle/>
          <a:p>
            <a:r>
              <a:rPr lang="en-US" sz="2600" dirty="0"/>
              <a:t>Infection</a:t>
            </a:r>
          </a:p>
          <a:p>
            <a:pPr lvl="1"/>
            <a:r>
              <a:rPr lang="en-US" sz="2000" dirty="0"/>
              <a:t>We conduct surgery in a sterile environment, using medical-grade sterilized equipment, decolonize your body, give you antibiotics before surgery begins, and sterilize your skin before surgery. However, unfortunately infections can still occur</a:t>
            </a:r>
          </a:p>
          <a:p>
            <a:pPr lvl="1"/>
            <a:r>
              <a:rPr lang="en-US" sz="2000" dirty="0"/>
              <a:t>In most patients, this risk is approximately 1-2% so the risk is small. Some patients have risk factors that make this percentage higher, which is why it is important to optimize and decrease these surgical risks, and keep them controlled even after surgery (ex: blood sugar, body weight, cessation of smoking)</a:t>
            </a:r>
          </a:p>
          <a:p>
            <a:pPr lvl="1"/>
            <a:r>
              <a:rPr lang="en-US" sz="2000" dirty="0"/>
              <a:t>If an infection occurs, this typically takes at least one, and often two or more surgeries to resolve the infection. </a:t>
            </a:r>
          </a:p>
          <a:p>
            <a:pPr lvl="1"/>
            <a:r>
              <a:rPr lang="en-US" sz="2000" dirty="0"/>
              <a:t>Please refer to Dr Vaux’s website or AAHKS for more information on this risk</a:t>
            </a:r>
          </a:p>
          <a:p>
            <a:endParaRPr lang="en-US" sz="2400" dirty="0"/>
          </a:p>
        </p:txBody>
      </p:sp>
    </p:spTree>
    <p:extLst>
      <p:ext uri="{BB962C8B-B14F-4D97-AF65-F5344CB8AC3E}">
        <p14:creationId xmlns:p14="http://schemas.microsoft.com/office/powerpoint/2010/main" val="2970459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400" dirty="0"/>
              <a:t>Potential risks and complications</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442913" y="1881273"/>
            <a:ext cx="10787063" cy="4805277"/>
          </a:xfrm>
        </p:spPr>
        <p:txBody>
          <a:bodyPr anchor="t">
            <a:noAutofit/>
          </a:bodyPr>
          <a:lstStyle/>
          <a:p>
            <a:r>
              <a:rPr lang="en-US" sz="2600" dirty="0"/>
              <a:t>Blood clots/pulmonary embolisms</a:t>
            </a:r>
          </a:p>
          <a:p>
            <a:pPr lvl="1"/>
            <a:r>
              <a:rPr lang="en-US" sz="2000" dirty="0"/>
              <a:t>Walking early and often after surgery minimizes this risk, along with the Aspirin or other blood thinner we have you take</a:t>
            </a:r>
          </a:p>
          <a:p>
            <a:r>
              <a:rPr lang="en-US" sz="2600" dirty="0"/>
              <a:t>Hematoma (blood collections)</a:t>
            </a:r>
          </a:p>
          <a:p>
            <a:pPr lvl="1"/>
            <a:r>
              <a:rPr lang="en-US" sz="2000" dirty="0"/>
              <a:t>Compressive dressings are important after surgery</a:t>
            </a:r>
          </a:p>
          <a:p>
            <a:r>
              <a:rPr lang="en-US" sz="2600" dirty="0"/>
              <a:t>Fracture</a:t>
            </a:r>
          </a:p>
          <a:p>
            <a:r>
              <a:rPr lang="en-US" sz="2600" dirty="0"/>
              <a:t>Nerve or vessel injury</a:t>
            </a:r>
          </a:p>
          <a:p>
            <a:r>
              <a:rPr lang="en-US" sz="2600" dirty="0"/>
              <a:t>Insomnia or waking up during the night</a:t>
            </a:r>
          </a:p>
          <a:p>
            <a:pPr lvl="1"/>
            <a:r>
              <a:rPr lang="en-US" sz="2000" dirty="0"/>
              <a:t>Studies show it takes up to 2 months for patients to be able to sleep through the night entirely after surgery</a:t>
            </a:r>
          </a:p>
          <a:p>
            <a:endParaRPr lang="en-US" sz="2600" dirty="0"/>
          </a:p>
        </p:txBody>
      </p:sp>
    </p:spTree>
    <p:extLst>
      <p:ext uri="{BB962C8B-B14F-4D97-AF65-F5344CB8AC3E}">
        <p14:creationId xmlns:p14="http://schemas.microsoft.com/office/powerpoint/2010/main" val="3007033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400" dirty="0"/>
              <a:t>Potential risks and complications</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381722" y="1869843"/>
            <a:ext cx="11155934" cy="4805277"/>
          </a:xfrm>
        </p:spPr>
        <p:txBody>
          <a:bodyPr anchor="t">
            <a:noAutofit/>
          </a:bodyPr>
          <a:lstStyle/>
          <a:p>
            <a:r>
              <a:rPr lang="en-US" sz="2600" dirty="0"/>
              <a:t>Loosening/Failure/ “wearing out” of the implant</a:t>
            </a:r>
          </a:p>
          <a:p>
            <a:pPr lvl="1"/>
            <a:r>
              <a:rPr lang="en-US" sz="2000" dirty="0"/>
              <a:t>Most studies show the implants should last about 20 years</a:t>
            </a:r>
          </a:p>
          <a:p>
            <a:r>
              <a:rPr lang="en-US" sz="2600" dirty="0"/>
              <a:t>Leg length discrepancy: a small amount (few millimeters, typically much less than half-inch) after hip replacement</a:t>
            </a:r>
          </a:p>
          <a:p>
            <a:r>
              <a:rPr lang="en-US" sz="2600" dirty="0"/>
              <a:t>Instability/ Dislocation</a:t>
            </a:r>
          </a:p>
          <a:p>
            <a:pPr lvl="1"/>
            <a:r>
              <a:rPr lang="en-US" sz="2400" dirty="0"/>
              <a:t>After hip replacement, you will need to avoid certain positions to decrease this risk</a:t>
            </a:r>
          </a:p>
          <a:p>
            <a:r>
              <a:rPr lang="en-US" sz="2600" dirty="0"/>
              <a:t>“Clicking”: a little clicking is normal! (particularly with knee replacements)</a:t>
            </a:r>
          </a:p>
          <a:p>
            <a:r>
              <a:rPr lang="en-US" sz="2600" dirty="0"/>
              <a:t>Residual pain/stiffness:  </a:t>
            </a:r>
          </a:p>
          <a:p>
            <a:pPr lvl="1"/>
            <a:r>
              <a:rPr lang="en-US" sz="2000" dirty="0"/>
              <a:t>This is an “artificial joint”/ new and replaced joint, not your 20-year-old joint!</a:t>
            </a:r>
          </a:p>
          <a:p>
            <a:pPr marL="0" indent="0">
              <a:buNone/>
            </a:pPr>
            <a:endParaRPr lang="en-US" sz="2600" dirty="0"/>
          </a:p>
          <a:p>
            <a:pPr marL="0" indent="0">
              <a:buNone/>
            </a:pPr>
            <a:endParaRPr lang="en-US" sz="2400" dirty="0"/>
          </a:p>
        </p:txBody>
      </p:sp>
    </p:spTree>
    <p:extLst>
      <p:ext uri="{BB962C8B-B14F-4D97-AF65-F5344CB8AC3E}">
        <p14:creationId xmlns:p14="http://schemas.microsoft.com/office/powerpoint/2010/main" val="2017589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5EECD-3B2E-8E72-5CFC-7383E086B207}"/>
              </a:ext>
            </a:extLst>
          </p:cNvPr>
          <p:cNvSpPr>
            <a:spLocks noGrp="1"/>
          </p:cNvSpPr>
          <p:nvPr>
            <p:ph type="title"/>
          </p:nvPr>
        </p:nvSpPr>
        <p:spPr/>
        <p:txBody>
          <a:bodyPr>
            <a:normAutofit/>
          </a:bodyPr>
          <a:lstStyle/>
          <a:p>
            <a:r>
              <a:rPr lang="en-US" sz="4400" dirty="0"/>
              <a:t>Potential Risks &amp; complications</a:t>
            </a:r>
          </a:p>
        </p:txBody>
      </p:sp>
      <p:sp>
        <p:nvSpPr>
          <p:cNvPr id="3" name="Content Placeholder 2">
            <a:extLst>
              <a:ext uri="{FF2B5EF4-FFF2-40B4-BE49-F238E27FC236}">
                <a16:creationId xmlns:a16="http://schemas.microsoft.com/office/drawing/2014/main" id="{36D85A97-3FED-CBB6-543A-7E1420FF6C5C}"/>
              </a:ext>
            </a:extLst>
          </p:cNvPr>
          <p:cNvSpPr>
            <a:spLocks noGrp="1"/>
          </p:cNvSpPr>
          <p:nvPr>
            <p:ph idx="1"/>
          </p:nvPr>
        </p:nvSpPr>
        <p:spPr>
          <a:xfrm>
            <a:off x="581192" y="2477541"/>
            <a:ext cx="11029615" cy="4123981"/>
          </a:xfrm>
        </p:spPr>
        <p:txBody>
          <a:bodyPr numCol="2" anchor="t">
            <a:noAutofit/>
          </a:bodyPr>
          <a:lstStyle/>
          <a:p>
            <a:r>
              <a:rPr lang="en-US" sz="2000" dirty="0"/>
              <a:t>Age </a:t>
            </a:r>
          </a:p>
          <a:p>
            <a:r>
              <a:rPr lang="en-US" sz="2000" dirty="0"/>
              <a:t>Obesity</a:t>
            </a:r>
          </a:p>
          <a:p>
            <a:r>
              <a:rPr lang="en-US" sz="2000" dirty="0"/>
              <a:t>Diabetes</a:t>
            </a:r>
          </a:p>
          <a:p>
            <a:r>
              <a:rPr lang="en-US" sz="2000" dirty="0"/>
              <a:t>Skin problems</a:t>
            </a:r>
          </a:p>
          <a:p>
            <a:r>
              <a:rPr lang="en-US" sz="2000" dirty="0"/>
              <a:t>Heart disease</a:t>
            </a:r>
          </a:p>
          <a:p>
            <a:r>
              <a:rPr lang="en-US" sz="2000" dirty="0"/>
              <a:t>Smoking</a:t>
            </a:r>
          </a:p>
          <a:p>
            <a:r>
              <a:rPr lang="en-US" sz="2000" dirty="0"/>
              <a:t>Kidney disease</a:t>
            </a:r>
          </a:p>
          <a:p>
            <a:r>
              <a:rPr lang="en-US" sz="2000" dirty="0"/>
              <a:t>Liver disease </a:t>
            </a:r>
          </a:p>
          <a:p>
            <a:r>
              <a:rPr lang="en-US" sz="2000" dirty="0"/>
              <a:t>Bleeding problems</a:t>
            </a:r>
          </a:p>
          <a:p>
            <a:r>
              <a:rPr lang="en-US" sz="2000" dirty="0"/>
              <a:t>GI problems</a:t>
            </a:r>
          </a:p>
          <a:p>
            <a:r>
              <a:rPr lang="en-US" sz="2000" dirty="0"/>
              <a:t>Previous infection</a:t>
            </a:r>
          </a:p>
          <a:p>
            <a:r>
              <a:rPr lang="en-US" sz="2000" dirty="0"/>
              <a:t>Narcotic use</a:t>
            </a:r>
          </a:p>
          <a:p>
            <a:r>
              <a:rPr lang="en-US" sz="2000" dirty="0"/>
              <a:t>Previous surgeries</a:t>
            </a:r>
          </a:p>
          <a:p>
            <a:r>
              <a:rPr lang="en-US" sz="2000" dirty="0"/>
              <a:t>High blood pressure</a:t>
            </a:r>
          </a:p>
          <a:p>
            <a:r>
              <a:rPr lang="en-US" sz="2000" dirty="0"/>
              <a:t>Alcohol </a:t>
            </a:r>
          </a:p>
          <a:p>
            <a:r>
              <a:rPr lang="en-US" sz="2000" dirty="0"/>
              <a:t>Sleep apnea</a:t>
            </a:r>
          </a:p>
          <a:p>
            <a:r>
              <a:rPr lang="en-US" sz="2000" dirty="0"/>
              <a:t>History of blood clots</a:t>
            </a:r>
          </a:p>
          <a:p>
            <a:r>
              <a:rPr lang="en-US" sz="2000" dirty="0"/>
              <a:t>Other medical co-morbidities </a:t>
            </a:r>
          </a:p>
        </p:txBody>
      </p:sp>
      <p:sp>
        <p:nvSpPr>
          <p:cNvPr id="4" name="TextBox 3">
            <a:extLst>
              <a:ext uri="{FF2B5EF4-FFF2-40B4-BE49-F238E27FC236}">
                <a16:creationId xmlns:a16="http://schemas.microsoft.com/office/drawing/2014/main" id="{85608287-DDAD-1A79-85A7-B0C275CD5B76}"/>
              </a:ext>
            </a:extLst>
          </p:cNvPr>
          <p:cNvSpPr txBox="1"/>
          <p:nvPr/>
        </p:nvSpPr>
        <p:spPr>
          <a:xfrm>
            <a:off x="384048" y="1912082"/>
            <a:ext cx="7851252" cy="492443"/>
          </a:xfrm>
          <a:prstGeom prst="rect">
            <a:avLst/>
          </a:prstGeom>
          <a:noFill/>
        </p:spPr>
        <p:txBody>
          <a:bodyPr wrap="none" rtlCol="0">
            <a:spAutoFit/>
          </a:bodyPr>
          <a:lstStyle/>
          <a:p>
            <a:r>
              <a:rPr lang="en-US" sz="2600" b="1" dirty="0"/>
              <a:t>Factors that increase your risk for complications: </a:t>
            </a:r>
          </a:p>
        </p:txBody>
      </p:sp>
    </p:spTree>
    <p:extLst>
      <p:ext uri="{BB962C8B-B14F-4D97-AF65-F5344CB8AC3E}">
        <p14:creationId xmlns:p14="http://schemas.microsoft.com/office/powerpoint/2010/main" val="3958334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800" dirty="0"/>
              <a:t>Symptoms after surgery</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412011" y="2022646"/>
            <a:ext cx="5403001" cy="4557712"/>
          </a:xfrm>
        </p:spPr>
        <p:txBody>
          <a:bodyPr anchor="t">
            <a:noAutofit/>
          </a:bodyPr>
          <a:lstStyle/>
          <a:p>
            <a:r>
              <a:rPr lang="en-US" sz="2600" dirty="0"/>
              <a:t>Common</a:t>
            </a:r>
            <a:r>
              <a:rPr lang="en-US" sz="2400" dirty="0"/>
              <a:t> Symptoms:</a:t>
            </a:r>
          </a:p>
          <a:p>
            <a:pPr lvl="1"/>
            <a:r>
              <a:rPr lang="en-US" sz="2000" dirty="0"/>
              <a:t>You may see significant swelling and bruising throughout your entire leg</a:t>
            </a:r>
          </a:p>
          <a:p>
            <a:pPr lvl="1"/>
            <a:r>
              <a:rPr lang="en-US" sz="2000" dirty="0"/>
              <a:t>Warmth of the leg for several weeks after surgery</a:t>
            </a:r>
          </a:p>
          <a:p>
            <a:pPr lvl="1"/>
            <a:r>
              <a:rPr lang="en-US" sz="2000" dirty="0"/>
              <a:t>Redness around the dressing or joint</a:t>
            </a:r>
          </a:p>
          <a:p>
            <a:pPr lvl="1"/>
            <a:r>
              <a:rPr lang="en-US" sz="2000" dirty="0"/>
              <a:t>Low-grade temperatures (&lt;101.5 is normal)</a:t>
            </a:r>
          </a:p>
        </p:txBody>
      </p:sp>
      <p:sp>
        <p:nvSpPr>
          <p:cNvPr id="4" name="Content Placeholder 2">
            <a:extLst>
              <a:ext uri="{FF2B5EF4-FFF2-40B4-BE49-F238E27FC236}">
                <a16:creationId xmlns:a16="http://schemas.microsoft.com/office/drawing/2014/main" id="{2CA26960-E8CD-844A-A083-17D4E4BA049F}"/>
              </a:ext>
            </a:extLst>
          </p:cNvPr>
          <p:cNvSpPr txBox="1">
            <a:spLocks/>
          </p:cNvSpPr>
          <p:nvPr/>
        </p:nvSpPr>
        <p:spPr>
          <a:xfrm>
            <a:off x="5925399" y="2022646"/>
            <a:ext cx="5854590" cy="4805277"/>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600" dirty="0"/>
              <a:t>When to Call</a:t>
            </a:r>
            <a:endParaRPr lang="en-US" sz="2400" dirty="0"/>
          </a:p>
          <a:p>
            <a:pPr lvl="1"/>
            <a:r>
              <a:rPr lang="en-US" sz="2000" dirty="0"/>
              <a:t>Severe new pain in your calf (back of the shin bone)</a:t>
            </a:r>
          </a:p>
          <a:p>
            <a:pPr lvl="1"/>
            <a:r>
              <a:rPr lang="en-US" sz="2000" dirty="0"/>
              <a:t>Multiple temperatures above 101.5</a:t>
            </a:r>
          </a:p>
          <a:p>
            <a:pPr lvl="1"/>
            <a:r>
              <a:rPr lang="en-US" sz="2000" dirty="0"/>
              <a:t>Significant drainage staining more than half the dressing</a:t>
            </a:r>
          </a:p>
          <a:p>
            <a:pPr lvl="1"/>
            <a:r>
              <a:rPr lang="en-US" sz="2000" dirty="0"/>
              <a:t>Pain uncontrolled with medications</a:t>
            </a:r>
          </a:p>
          <a:p>
            <a:pPr lvl="1"/>
            <a:r>
              <a:rPr lang="en-US" sz="2000" dirty="0"/>
              <a:t>New redness that begins to spread. Redness is normal, but should slowly decrease in the weeks after surgery</a:t>
            </a:r>
          </a:p>
        </p:txBody>
      </p:sp>
    </p:spTree>
    <p:extLst>
      <p:ext uri="{BB962C8B-B14F-4D97-AF65-F5344CB8AC3E}">
        <p14:creationId xmlns:p14="http://schemas.microsoft.com/office/powerpoint/2010/main" val="3601629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800" dirty="0"/>
              <a:t>What should I do now?</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397723" y="2043113"/>
            <a:ext cx="10375051" cy="4814887"/>
          </a:xfrm>
        </p:spPr>
        <p:txBody>
          <a:bodyPr anchor="t">
            <a:noAutofit/>
          </a:bodyPr>
          <a:lstStyle/>
          <a:p>
            <a:r>
              <a:rPr lang="en-US" sz="2600" dirty="0"/>
              <a:t>Stop medications as directed by your Surgeon/PCP/Pre-Anesthesia Clinic</a:t>
            </a:r>
          </a:p>
          <a:p>
            <a:r>
              <a:rPr lang="en-US" sz="2600" dirty="0"/>
              <a:t>Prepare living arrangements as directed in your Joint Book / Online</a:t>
            </a:r>
          </a:p>
          <a:p>
            <a:r>
              <a:rPr lang="en-US" sz="2600" dirty="0"/>
              <a:t>Schedule outpatient physical therapy to begin no later than 2 weeks after surgery (knee replacements)</a:t>
            </a:r>
          </a:p>
          <a:p>
            <a:r>
              <a:rPr lang="en-US" sz="2600" dirty="0"/>
              <a:t>Wash surgical area with Chlorhexidine Gluconate soap</a:t>
            </a:r>
          </a:p>
          <a:p>
            <a:r>
              <a:rPr lang="en-US" sz="2600" dirty="0"/>
              <a:t>Stay well hydrated and eat nutritious meals</a:t>
            </a:r>
          </a:p>
          <a:p>
            <a:pPr marL="0" indent="0">
              <a:buNone/>
            </a:pPr>
            <a:endParaRPr lang="en-US" sz="2600" b="1" dirty="0"/>
          </a:p>
          <a:p>
            <a:pPr marL="0" indent="0">
              <a:buNone/>
            </a:pPr>
            <a:r>
              <a:rPr lang="en-US" sz="2600" b="1" dirty="0"/>
              <a:t>RELAX! And know that you are in good hands!</a:t>
            </a:r>
          </a:p>
        </p:txBody>
      </p:sp>
    </p:spTree>
    <p:extLst>
      <p:ext uri="{BB962C8B-B14F-4D97-AF65-F5344CB8AC3E}">
        <p14:creationId xmlns:p14="http://schemas.microsoft.com/office/powerpoint/2010/main" val="4200547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800" dirty="0"/>
              <a:t>Thank you</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397724" y="2052723"/>
            <a:ext cx="11668334" cy="4805277"/>
          </a:xfrm>
        </p:spPr>
        <p:txBody>
          <a:bodyPr anchor="t">
            <a:noAutofit/>
          </a:bodyPr>
          <a:lstStyle/>
          <a:p>
            <a:r>
              <a:rPr lang="en-US" sz="3600" dirty="0"/>
              <a:t>Please reach out with any questions!</a:t>
            </a:r>
            <a:endParaRPr lang="en-US" sz="2800" b="1" dirty="0"/>
          </a:p>
          <a:p>
            <a:pPr lvl="2"/>
            <a:r>
              <a:rPr lang="en-US" sz="3000" dirty="0"/>
              <a:t>MyChart for non-urgent queries</a:t>
            </a:r>
          </a:p>
          <a:p>
            <a:pPr lvl="2"/>
            <a:r>
              <a:rPr lang="en-US" sz="3000" dirty="0"/>
              <a:t>425-339-5447 to speak with your surgeon’s dedicated Nursing team</a:t>
            </a:r>
          </a:p>
          <a:p>
            <a:pPr lvl="2"/>
            <a:r>
              <a:rPr lang="en-US" sz="3000" dirty="0"/>
              <a:t>More information at: </a:t>
            </a:r>
            <a:r>
              <a:rPr lang="en-US" sz="3000" dirty="0" err="1"/>
              <a:t>www.jonathanvauxdo.com</a:t>
            </a:r>
            <a:endParaRPr lang="en-US" sz="3000" dirty="0"/>
          </a:p>
        </p:txBody>
      </p:sp>
    </p:spTree>
    <p:extLst>
      <p:ext uri="{BB962C8B-B14F-4D97-AF65-F5344CB8AC3E}">
        <p14:creationId xmlns:p14="http://schemas.microsoft.com/office/powerpoint/2010/main" val="359643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000" dirty="0"/>
              <a:t>Knee anatomy overview</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317323" y="1911899"/>
            <a:ext cx="5514808" cy="4481561"/>
          </a:xfrm>
        </p:spPr>
        <p:txBody>
          <a:bodyPr anchor="t">
            <a:noAutofit/>
          </a:bodyPr>
          <a:lstStyle/>
          <a:p>
            <a:r>
              <a:rPr lang="en-US" sz="2600" dirty="0"/>
              <a:t>Femur (thigh bone)</a:t>
            </a:r>
          </a:p>
          <a:p>
            <a:r>
              <a:rPr lang="en-US" sz="2600" dirty="0"/>
              <a:t>Tibia (shin bone)</a:t>
            </a:r>
          </a:p>
          <a:p>
            <a:r>
              <a:rPr lang="en-US" sz="2600" dirty="0"/>
              <a:t>Patella (knee cap)</a:t>
            </a:r>
          </a:p>
          <a:p>
            <a:r>
              <a:rPr lang="en-US" sz="2600" dirty="0"/>
              <a:t>Cartilage: a smooth collagen that lines the ends of the bones and enables them to glide</a:t>
            </a:r>
          </a:p>
          <a:p>
            <a:r>
              <a:rPr lang="en-US" sz="2600" dirty="0"/>
              <a:t>Meniscus: rubbery shock absorber made of collagen</a:t>
            </a:r>
          </a:p>
        </p:txBody>
      </p:sp>
      <p:pic>
        <p:nvPicPr>
          <p:cNvPr id="4" name="Picture 2" descr="Normal knee anatomy">
            <a:extLst>
              <a:ext uri="{FF2B5EF4-FFF2-40B4-BE49-F238E27FC236}">
                <a16:creationId xmlns:a16="http://schemas.microsoft.com/office/drawing/2014/main" id="{01E5B581-DC90-B544-84B6-297CFD9FB3F3}"/>
              </a:ext>
            </a:extLst>
          </p:cNvPr>
          <p:cNvPicPr>
            <a:picLocks noChangeAspect="1" noChangeArrowheads="1"/>
          </p:cNvPicPr>
          <p:nvPr/>
        </p:nvPicPr>
        <p:blipFill>
          <a:blip r:embed="rId2" cstate="print"/>
          <a:srcRect/>
          <a:stretch>
            <a:fillRect/>
          </a:stretch>
        </p:blipFill>
        <p:spPr bwMode="auto">
          <a:xfrm>
            <a:off x="6487887" y="2067847"/>
            <a:ext cx="4343400" cy="4169664"/>
          </a:xfrm>
          <a:prstGeom prst="rect">
            <a:avLst/>
          </a:prstGeom>
          <a:noFill/>
        </p:spPr>
      </p:pic>
    </p:spTree>
    <p:extLst>
      <p:ext uri="{BB962C8B-B14F-4D97-AF65-F5344CB8AC3E}">
        <p14:creationId xmlns:p14="http://schemas.microsoft.com/office/powerpoint/2010/main" val="1170856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000" dirty="0"/>
              <a:t>Knee Arthritis</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331591" y="1823365"/>
            <a:ext cx="5771075" cy="4481561"/>
          </a:xfrm>
        </p:spPr>
        <p:txBody>
          <a:bodyPr anchor="t">
            <a:noAutofit/>
          </a:bodyPr>
          <a:lstStyle/>
          <a:p>
            <a:r>
              <a:rPr lang="en-US" sz="2600" dirty="0"/>
              <a:t>“Wear and tear” condition in the knee, where your cartilage, meniscus, and/or bone degenerate and you have a rough surface grinding on another rough surface, causing pain</a:t>
            </a:r>
          </a:p>
          <a:p>
            <a:r>
              <a:rPr lang="en-US" sz="2600" dirty="0"/>
              <a:t>Types of Arthritis:</a:t>
            </a:r>
          </a:p>
          <a:p>
            <a:pPr lvl="1"/>
            <a:r>
              <a:rPr lang="en-US" sz="2200" dirty="0"/>
              <a:t>Osteoarthritis</a:t>
            </a:r>
          </a:p>
          <a:p>
            <a:pPr lvl="1"/>
            <a:r>
              <a:rPr lang="en-US" sz="2200" dirty="0"/>
              <a:t>Rheumatoid Arthritis</a:t>
            </a:r>
          </a:p>
          <a:p>
            <a:pPr lvl="1"/>
            <a:r>
              <a:rPr lang="en-US" sz="2200" dirty="0"/>
              <a:t>Post-traumatic arthritis</a:t>
            </a:r>
          </a:p>
        </p:txBody>
      </p:sp>
      <p:pic>
        <p:nvPicPr>
          <p:cNvPr id="5" name="Picture 2" descr="osteoarthritis and bone spurs">
            <a:extLst>
              <a:ext uri="{FF2B5EF4-FFF2-40B4-BE49-F238E27FC236}">
                <a16:creationId xmlns:a16="http://schemas.microsoft.com/office/drawing/2014/main" id="{24129BFA-5AE3-D14C-81E6-F0B3A4A99EC4}"/>
              </a:ext>
            </a:extLst>
          </p:cNvPr>
          <p:cNvPicPr>
            <a:picLocks noChangeAspect="1" noChangeArrowheads="1"/>
          </p:cNvPicPr>
          <p:nvPr/>
        </p:nvPicPr>
        <p:blipFill>
          <a:blip r:embed="rId2" cstate="print"/>
          <a:srcRect/>
          <a:stretch>
            <a:fillRect/>
          </a:stretch>
        </p:blipFill>
        <p:spPr bwMode="auto">
          <a:xfrm>
            <a:off x="6272213" y="2427708"/>
            <a:ext cx="5771075" cy="3249559"/>
          </a:xfrm>
          <a:prstGeom prst="rect">
            <a:avLst/>
          </a:prstGeom>
          <a:noFill/>
        </p:spPr>
      </p:pic>
    </p:spTree>
    <p:extLst>
      <p:ext uri="{BB962C8B-B14F-4D97-AF65-F5344CB8AC3E}">
        <p14:creationId xmlns:p14="http://schemas.microsoft.com/office/powerpoint/2010/main" val="415089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800" dirty="0"/>
              <a:t>Total Knee Replacement</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354865" y="1805077"/>
            <a:ext cx="6320255" cy="4481561"/>
          </a:xfrm>
        </p:spPr>
        <p:txBody>
          <a:bodyPr anchor="t">
            <a:noAutofit/>
          </a:bodyPr>
          <a:lstStyle/>
          <a:p>
            <a:r>
              <a:rPr lang="en-US" sz="2600" dirty="0"/>
              <a:t>When more than one compartment of the knee are affected by arthritis, a total knee replacement is considered</a:t>
            </a:r>
          </a:p>
          <a:p>
            <a:r>
              <a:rPr lang="en-US" sz="2600" dirty="0"/>
              <a:t>Total Knee Replacement (TKA)</a:t>
            </a:r>
          </a:p>
          <a:p>
            <a:pPr lvl="1"/>
            <a:r>
              <a:rPr lang="en-US" sz="2200" dirty="0"/>
              <a:t>Damaged cartilage/bony surfaces are removed</a:t>
            </a:r>
          </a:p>
          <a:p>
            <a:pPr lvl="1"/>
            <a:r>
              <a:rPr lang="en-US" sz="2200" dirty="0"/>
              <a:t>Metal implants are sized to your bone</a:t>
            </a:r>
          </a:p>
          <a:p>
            <a:pPr lvl="1"/>
            <a:r>
              <a:rPr lang="en-US" sz="2200" dirty="0"/>
              <a:t>Implants are attached to the bone using bone cement</a:t>
            </a:r>
          </a:p>
          <a:p>
            <a:pPr lvl="1"/>
            <a:r>
              <a:rPr lang="en-US" sz="2200" dirty="0"/>
              <a:t>A plastic liner is placed in between.               This is your “new cartilage”</a:t>
            </a:r>
          </a:p>
        </p:txBody>
      </p:sp>
      <p:pic>
        <p:nvPicPr>
          <p:cNvPr id="4" name="Picture 3">
            <a:extLst>
              <a:ext uri="{FF2B5EF4-FFF2-40B4-BE49-F238E27FC236}">
                <a16:creationId xmlns:a16="http://schemas.microsoft.com/office/drawing/2014/main" id="{9BF623EB-F265-4B42-A664-1D334420CC43}"/>
              </a:ext>
            </a:extLst>
          </p:cNvPr>
          <p:cNvPicPr>
            <a:picLocks noChangeAspect="1"/>
          </p:cNvPicPr>
          <p:nvPr/>
        </p:nvPicPr>
        <p:blipFill>
          <a:blip r:embed="rId2"/>
          <a:stretch>
            <a:fillRect/>
          </a:stretch>
        </p:blipFill>
        <p:spPr>
          <a:xfrm>
            <a:off x="6272784" y="2505456"/>
            <a:ext cx="5437544" cy="3432270"/>
          </a:xfrm>
          <a:prstGeom prst="rect">
            <a:avLst/>
          </a:prstGeom>
        </p:spPr>
      </p:pic>
    </p:spTree>
    <p:extLst>
      <p:ext uri="{BB962C8B-B14F-4D97-AF65-F5344CB8AC3E}">
        <p14:creationId xmlns:p14="http://schemas.microsoft.com/office/powerpoint/2010/main" val="2833556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800" dirty="0"/>
              <a:t>Hip Anatomy</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340578" y="2052723"/>
            <a:ext cx="5751344" cy="4805277"/>
          </a:xfrm>
        </p:spPr>
        <p:txBody>
          <a:bodyPr anchor="t">
            <a:noAutofit/>
          </a:bodyPr>
          <a:lstStyle/>
          <a:p>
            <a:r>
              <a:rPr lang="en-US" sz="2600" dirty="0"/>
              <a:t>“Ball and socket” joint</a:t>
            </a:r>
          </a:p>
          <a:p>
            <a:pPr lvl="1"/>
            <a:r>
              <a:rPr lang="en-US" sz="2200" dirty="0"/>
              <a:t>Femoral head (ball at top of thighbone)</a:t>
            </a:r>
          </a:p>
          <a:p>
            <a:pPr lvl="1"/>
            <a:r>
              <a:rPr lang="en-US" sz="2200" dirty="0"/>
              <a:t>Acetabulum (socket in pelvis)</a:t>
            </a:r>
          </a:p>
          <a:p>
            <a:pPr lvl="1"/>
            <a:r>
              <a:rPr lang="en-US" sz="2200" dirty="0"/>
              <a:t>These are held together by ligaments, muscles and soft tissue</a:t>
            </a:r>
          </a:p>
          <a:p>
            <a:r>
              <a:rPr lang="en-US" sz="2600" dirty="0"/>
              <a:t>Cartilage: a smooth collagen tissue that lines the ends of the bones and enables them to glide</a:t>
            </a:r>
          </a:p>
          <a:p>
            <a:endParaRPr lang="en-US" sz="2400" dirty="0"/>
          </a:p>
          <a:p>
            <a:pPr lvl="1"/>
            <a:endParaRPr lang="en-US" sz="2200" dirty="0"/>
          </a:p>
        </p:txBody>
      </p:sp>
      <p:pic>
        <p:nvPicPr>
          <p:cNvPr id="5" name="Content Placeholder 7" descr="a00377f01.jpg">
            <a:extLst>
              <a:ext uri="{FF2B5EF4-FFF2-40B4-BE49-F238E27FC236}">
                <a16:creationId xmlns:a16="http://schemas.microsoft.com/office/drawing/2014/main" id="{9CB7C7EA-7F69-3A49-98DA-013B57C07EC6}"/>
              </a:ext>
            </a:extLst>
          </p:cNvPr>
          <p:cNvPicPr>
            <a:picLocks noChangeAspect="1"/>
          </p:cNvPicPr>
          <p:nvPr/>
        </p:nvPicPr>
        <p:blipFill>
          <a:blip r:embed="rId2" cstate="print"/>
          <a:stretch>
            <a:fillRect/>
          </a:stretch>
        </p:blipFill>
        <p:spPr>
          <a:xfrm>
            <a:off x="7114501" y="2052723"/>
            <a:ext cx="4615541" cy="4658543"/>
          </a:xfrm>
          <a:prstGeom prst="rect">
            <a:avLst/>
          </a:prstGeom>
        </p:spPr>
      </p:pic>
    </p:spTree>
    <p:extLst>
      <p:ext uri="{BB962C8B-B14F-4D97-AF65-F5344CB8AC3E}">
        <p14:creationId xmlns:p14="http://schemas.microsoft.com/office/powerpoint/2010/main" val="49934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800" dirty="0"/>
              <a:t>Hip Arthritis</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344656" y="1855624"/>
            <a:ext cx="5751344" cy="4174561"/>
          </a:xfrm>
        </p:spPr>
        <p:txBody>
          <a:bodyPr anchor="t">
            <a:noAutofit/>
          </a:bodyPr>
          <a:lstStyle/>
          <a:p>
            <a:r>
              <a:rPr lang="en-US" sz="2600" dirty="0"/>
              <a:t>“Wear and tear” of your hip joint, with inflammation and destruction of the cartilage tissue, leading to less “cushion” and formation of bone spurs and rough surfaces, often leading to stiffness and pain</a:t>
            </a:r>
          </a:p>
          <a:p>
            <a:r>
              <a:rPr lang="en-US" sz="2600" dirty="0"/>
              <a:t>Types of Arthritis</a:t>
            </a:r>
          </a:p>
          <a:p>
            <a:pPr lvl="1"/>
            <a:r>
              <a:rPr lang="en-US" sz="2200" dirty="0"/>
              <a:t>Osteoarthritis</a:t>
            </a:r>
          </a:p>
          <a:p>
            <a:pPr lvl="1"/>
            <a:r>
              <a:rPr lang="en-US" sz="2200" dirty="0"/>
              <a:t>Rheumatoid Arthritis</a:t>
            </a:r>
          </a:p>
          <a:p>
            <a:pPr lvl="1"/>
            <a:r>
              <a:rPr lang="en-US" sz="2200" dirty="0"/>
              <a:t>Avascular Necrosis</a:t>
            </a:r>
          </a:p>
          <a:p>
            <a:pPr lvl="1"/>
            <a:r>
              <a:rPr lang="en-US" sz="2200" dirty="0"/>
              <a:t>Other</a:t>
            </a:r>
          </a:p>
          <a:p>
            <a:pPr lvl="1"/>
            <a:endParaRPr lang="en-US" sz="2200" dirty="0"/>
          </a:p>
        </p:txBody>
      </p:sp>
      <p:pic>
        <p:nvPicPr>
          <p:cNvPr id="6" name="Content Placeholder 4" descr="a00377f02.jpg">
            <a:extLst>
              <a:ext uri="{FF2B5EF4-FFF2-40B4-BE49-F238E27FC236}">
                <a16:creationId xmlns:a16="http://schemas.microsoft.com/office/drawing/2014/main" id="{571DE969-335D-9344-B601-9479CC9D7280}"/>
              </a:ext>
            </a:extLst>
          </p:cNvPr>
          <p:cNvPicPr>
            <a:picLocks noChangeAspect="1"/>
          </p:cNvPicPr>
          <p:nvPr/>
        </p:nvPicPr>
        <p:blipFill>
          <a:blip r:embed="rId2" cstate="print"/>
          <a:stretch>
            <a:fillRect/>
          </a:stretch>
        </p:blipFill>
        <p:spPr>
          <a:xfrm>
            <a:off x="7201291" y="1873912"/>
            <a:ext cx="4409517" cy="4897750"/>
          </a:xfrm>
          <a:prstGeom prst="rect">
            <a:avLst/>
          </a:prstGeom>
        </p:spPr>
      </p:pic>
    </p:spTree>
    <p:extLst>
      <p:ext uri="{BB962C8B-B14F-4D97-AF65-F5344CB8AC3E}">
        <p14:creationId xmlns:p14="http://schemas.microsoft.com/office/powerpoint/2010/main" val="2625940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153-A45E-E440-A1F4-7B2F510DE191}"/>
              </a:ext>
            </a:extLst>
          </p:cNvPr>
          <p:cNvSpPr>
            <a:spLocks noGrp="1"/>
          </p:cNvSpPr>
          <p:nvPr>
            <p:ph type="title"/>
          </p:nvPr>
        </p:nvSpPr>
        <p:spPr/>
        <p:txBody>
          <a:bodyPr>
            <a:normAutofit/>
          </a:bodyPr>
          <a:lstStyle/>
          <a:p>
            <a:r>
              <a:rPr lang="en-US" sz="4800" dirty="0"/>
              <a:t>Hip Replacement</a:t>
            </a:r>
          </a:p>
        </p:txBody>
      </p:sp>
      <p:sp>
        <p:nvSpPr>
          <p:cNvPr id="3" name="Content Placeholder 2">
            <a:extLst>
              <a:ext uri="{FF2B5EF4-FFF2-40B4-BE49-F238E27FC236}">
                <a16:creationId xmlns:a16="http://schemas.microsoft.com/office/drawing/2014/main" id="{C9D0543B-791C-6145-BF82-8DDAC0ED52B5}"/>
              </a:ext>
            </a:extLst>
          </p:cNvPr>
          <p:cNvSpPr>
            <a:spLocks noGrp="1"/>
          </p:cNvSpPr>
          <p:nvPr>
            <p:ph idx="1"/>
          </p:nvPr>
        </p:nvSpPr>
        <p:spPr>
          <a:xfrm>
            <a:off x="344656" y="1981285"/>
            <a:ext cx="5751344" cy="4481561"/>
          </a:xfrm>
        </p:spPr>
        <p:txBody>
          <a:bodyPr anchor="t">
            <a:noAutofit/>
          </a:bodyPr>
          <a:lstStyle/>
          <a:p>
            <a:r>
              <a:rPr lang="en-US" sz="2600" dirty="0"/>
              <a:t>Femoral head (ball) is removed</a:t>
            </a:r>
          </a:p>
          <a:p>
            <a:r>
              <a:rPr lang="en-US" sz="2600" dirty="0"/>
              <a:t>Damaged acetabulum (socket) is removed and replaced with a metal cup</a:t>
            </a:r>
          </a:p>
          <a:p>
            <a:r>
              <a:rPr lang="en-US" sz="2600" dirty="0"/>
              <a:t>Metal stem is inserted into the hollow center of the femur with a smooth metal/ceramic ball attached</a:t>
            </a:r>
          </a:p>
          <a:p>
            <a:r>
              <a:rPr lang="en-US" sz="2600" dirty="0"/>
              <a:t>Plastic liner: this is your “new cartilage”</a:t>
            </a:r>
          </a:p>
          <a:p>
            <a:pPr marL="324000" lvl="1" indent="0">
              <a:buNone/>
            </a:pPr>
            <a:endParaRPr lang="en-US" sz="2200" dirty="0"/>
          </a:p>
        </p:txBody>
      </p:sp>
      <p:pic>
        <p:nvPicPr>
          <p:cNvPr id="5" name="Picture 2" descr="components of a total  hip replacement">
            <a:extLst>
              <a:ext uri="{FF2B5EF4-FFF2-40B4-BE49-F238E27FC236}">
                <a16:creationId xmlns:a16="http://schemas.microsoft.com/office/drawing/2014/main" id="{43B96A19-B122-E74B-9D98-7926E04317E5}"/>
              </a:ext>
            </a:extLst>
          </p:cNvPr>
          <p:cNvPicPr>
            <a:picLocks noChangeAspect="1" noChangeArrowheads="1"/>
          </p:cNvPicPr>
          <p:nvPr/>
        </p:nvPicPr>
        <p:blipFill>
          <a:blip r:embed="rId2" cstate="print"/>
          <a:srcRect/>
          <a:stretch>
            <a:fillRect/>
          </a:stretch>
        </p:blipFill>
        <p:spPr bwMode="auto">
          <a:xfrm>
            <a:off x="6357259" y="2257333"/>
            <a:ext cx="5575560" cy="2942181"/>
          </a:xfrm>
          <a:prstGeom prst="rect">
            <a:avLst/>
          </a:prstGeom>
          <a:noFill/>
        </p:spPr>
      </p:pic>
    </p:spTree>
    <p:extLst>
      <p:ext uri="{BB962C8B-B14F-4D97-AF65-F5344CB8AC3E}">
        <p14:creationId xmlns:p14="http://schemas.microsoft.com/office/powerpoint/2010/main" val="3045939118"/>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{06726902-04B1-2C49-924C-3019A47A3C56}tf10001123</Template>
  <TotalTime>503</TotalTime>
  <Words>3426</Words>
  <Application>Microsoft Macintosh PowerPoint</Application>
  <PresentationFormat>Widescreen</PresentationFormat>
  <Paragraphs>320</Paragraphs>
  <Slides>36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Calibri</vt:lpstr>
      <vt:lpstr>Gill Sans MT</vt:lpstr>
      <vt:lpstr>Wingdings 2</vt:lpstr>
      <vt:lpstr>Dividend</vt:lpstr>
      <vt:lpstr>Your Joint Replacement Journey</vt:lpstr>
      <vt:lpstr>Class objectives</vt:lpstr>
      <vt:lpstr>When to consider joint replacement surgery</vt:lpstr>
      <vt:lpstr>Knee anatomy overview</vt:lpstr>
      <vt:lpstr>Knee Arthritis</vt:lpstr>
      <vt:lpstr>Total Knee Replacement</vt:lpstr>
      <vt:lpstr>Hip Anatomy</vt:lpstr>
      <vt:lpstr>Hip Arthritis</vt:lpstr>
      <vt:lpstr>Hip Replacement</vt:lpstr>
      <vt:lpstr>What Materials are used?</vt:lpstr>
      <vt:lpstr>Preparing for Surgery</vt:lpstr>
      <vt:lpstr>Preparing for Surgery</vt:lpstr>
      <vt:lpstr>Preparing for Surgery</vt:lpstr>
      <vt:lpstr>Pre and Post Surgery nutrition</vt:lpstr>
      <vt:lpstr>Cleaning your body before surgery</vt:lpstr>
      <vt:lpstr>Hospital information</vt:lpstr>
      <vt:lpstr>Anesthesia during surgery</vt:lpstr>
      <vt:lpstr>The Surgery Day</vt:lpstr>
      <vt:lpstr>After Surgery / Going home</vt:lpstr>
      <vt:lpstr>After Surgery / Going home</vt:lpstr>
      <vt:lpstr>Multimodal Post op pain Management</vt:lpstr>
      <vt:lpstr>Cold therapy after surgery</vt:lpstr>
      <vt:lpstr>Postoperative medication PLAN</vt:lpstr>
      <vt:lpstr>Postoperative medications</vt:lpstr>
      <vt:lpstr>Incision &amp; Dressing Care</vt:lpstr>
      <vt:lpstr>Incision &amp; Dressing Care</vt:lpstr>
      <vt:lpstr>Follow-up office visits</vt:lpstr>
      <vt:lpstr>Goals / typical post op recovery</vt:lpstr>
      <vt:lpstr>When Can I…?</vt:lpstr>
      <vt:lpstr>Potential risks and complications</vt:lpstr>
      <vt:lpstr>Potential risks and complications</vt:lpstr>
      <vt:lpstr>Potential risks and complications</vt:lpstr>
      <vt:lpstr>Potential Risks &amp; complications</vt:lpstr>
      <vt:lpstr>Symptoms after surgery</vt:lpstr>
      <vt:lpstr>What should I do now?</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Joint Replacement Journey  Pre-surgical education class</dc:title>
  <dc:creator>Prash Bremjit</dc:creator>
  <cp:lastModifiedBy>Jon Vaux</cp:lastModifiedBy>
  <cp:revision>16</cp:revision>
  <dcterms:created xsi:type="dcterms:W3CDTF">2021-10-01T20:33:04Z</dcterms:created>
  <dcterms:modified xsi:type="dcterms:W3CDTF">2022-06-02T04:29:13Z</dcterms:modified>
</cp:coreProperties>
</file>